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79"/>
  </p:notesMasterIdLst>
  <p:sldIdLst>
    <p:sldId id="256" r:id="rId2"/>
    <p:sldId id="259" r:id="rId3"/>
    <p:sldId id="262" r:id="rId4"/>
    <p:sldId id="260" r:id="rId5"/>
    <p:sldId id="273" r:id="rId6"/>
    <p:sldId id="258" r:id="rId7"/>
    <p:sldId id="264" r:id="rId8"/>
    <p:sldId id="270" r:id="rId9"/>
    <p:sldId id="271" r:id="rId10"/>
    <p:sldId id="272" r:id="rId11"/>
    <p:sldId id="274" r:id="rId12"/>
    <p:sldId id="276" r:id="rId13"/>
    <p:sldId id="277" r:id="rId14"/>
    <p:sldId id="266" r:id="rId15"/>
    <p:sldId id="317" r:id="rId16"/>
    <p:sldId id="306" r:id="rId17"/>
    <p:sldId id="307" r:id="rId18"/>
    <p:sldId id="308" r:id="rId19"/>
    <p:sldId id="309" r:id="rId20"/>
    <p:sldId id="304" r:id="rId21"/>
    <p:sldId id="318" r:id="rId22"/>
    <p:sldId id="319" r:id="rId23"/>
    <p:sldId id="320" r:id="rId24"/>
    <p:sldId id="321" r:id="rId25"/>
    <p:sldId id="322" r:id="rId26"/>
    <p:sldId id="323" r:id="rId27"/>
    <p:sldId id="324" r:id="rId28"/>
    <p:sldId id="325" r:id="rId29"/>
    <p:sldId id="326" r:id="rId30"/>
    <p:sldId id="327" r:id="rId31"/>
    <p:sldId id="328" r:id="rId32"/>
    <p:sldId id="329" r:id="rId33"/>
    <p:sldId id="330" r:id="rId34"/>
    <p:sldId id="331" r:id="rId35"/>
    <p:sldId id="332" r:id="rId36"/>
    <p:sldId id="333" r:id="rId37"/>
    <p:sldId id="334" r:id="rId38"/>
    <p:sldId id="288" r:id="rId39"/>
    <p:sldId id="335" r:id="rId40"/>
    <p:sldId id="336" r:id="rId41"/>
    <p:sldId id="338" r:id="rId42"/>
    <p:sldId id="339" r:id="rId43"/>
    <p:sldId id="340" r:id="rId44"/>
    <p:sldId id="294" r:id="rId45"/>
    <p:sldId id="341" r:id="rId46"/>
    <p:sldId id="313" r:id="rId47"/>
    <p:sldId id="296" r:id="rId48"/>
    <p:sldId id="310" r:id="rId49"/>
    <p:sldId id="311" r:id="rId50"/>
    <p:sldId id="342" r:id="rId51"/>
    <p:sldId id="343" r:id="rId52"/>
    <p:sldId id="299" r:id="rId53"/>
    <p:sldId id="344" r:id="rId54"/>
    <p:sldId id="345" r:id="rId55"/>
    <p:sldId id="346" r:id="rId56"/>
    <p:sldId id="347" r:id="rId57"/>
    <p:sldId id="348" r:id="rId58"/>
    <p:sldId id="349" r:id="rId59"/>
    <p:sldId id="350" r:id="rId60"/>
    <p:sldId id="351" r:id="rId61"/>
    <p:sldId id="353" r:id="rId62"/>
    <p:sldId id="354" r:id="rId63"/>
    <p:sldId id="355" r:id="rId64"/>
    <p:sldId id="356" r:id="rId65"/>
    <p:sldId id="357" r:id="rId66"/>
    <p:sldId id="358" r:id="rId67"/>
    <p:sldId id="359" r:id="rId68"/>
    <p:sldId id="360" r:id="rId69"/>
    <p:sldId id="361" r:id="rId70"/>
    <p:sldId id="362" r:id="rId71"/>
    <p:sldId id="363" r:id="rId72"/>
    <p:sldId id="364" r:id="rId73"/>
    <p:sldId id="365" r:id="rId74"/>
    <p:sldId id="312" r:id="rId75"/>
    <p:sldId id="314" r:id="rId76"/>
    <p:sldId id="315" r:id="rId77"/>
    <p:sldId id="316" r:id="rId7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53" autoAdjust="0"/>
    <p:restoredTop sz="94660"/>
  </p:normalViewPr>
  <p:slideViewPr>
    <p:cSldViewPr snapToGrid="0">
      <p:cViewPr varScale="1">
        <p:scale>
          <a:sx n="71" d="100"/>
          <a:sy n="71" d="100"/>
        </p:scale>
        <p:origin x="62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2.v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image" Target="../media/image21.emf"/><Relationship Id="rId1" Type="http://schemas.openxmlformats.org/officeDocument/2006/relationships/image" Target="../media/image20.emf"/><Relationship Id="rId6" Type="http://schemas.openxmlformats.org/officeDocument/2006/relationships/image" Target="../media/image25.emf"/><Relationship Id="rId5" Type="http://schemas.openxmlformats.org/officeDocument/2006/relationships/image" Target="../media/image24.emf"/><Relationship Id="rId10" Type="http://schemas.openxmlformats.org/officeDocument/2006/relationships/image" Target="../media/image29.emf"/><Relationship Id="rId4" Type="http://schemas.openxmlformats.org/officeDocument/2006/relationships/image" Target="../media/image23.emf"/><Relationship Id="rId9" Type="http://schemas.openxmlformats.org/officeDocument/2006/relationships/image" Target="../media/image28.emf"/></Relationships>
</file>

<file path=ppt/media/image1.png>
</file>

<file path=ppt/media/image2.png>
</file>

<file path=ppt/media/image3.png>
</file>

<file path=ppt/media/image36.png>
</file>

<file path=ppt/media/image4.png>
</file>

<file path=ppt/media/image47.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A3C09F-0741-4CD6-BEAA-D938D6FFC5CA}" type="datetimeFigureOut">
              <a:rPr lang="en-US" smtClean="0"/>
              <a:t>3/22/2019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D6AA19-D27C-4F75-B083-3FFACAC62803}" type="slidenum">
              <a:rPr lang="en-US" smtClean="0"/>
              <a:t>‹#›</a:t>
            </a:fld>
            <a:endParaRPr lang="en-US"/>
          </a:p>
        </p:txBody>
      </p:sp>
    </p:spTree>
    <p:extLst>
      <p:ext uri="{BB962C8B-B14F-4D97-AF65-F5344CB8AC3E}">
        <p14:creationId xmlns:p14="http://schemas.microsoft.com/office/powerpoint/2010/main" val="3327648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66B2E1A-75FF-4D6A-B908-4B2DD4EB71B9}" type="slidenum">
              <a:rPr lang="en-US" altLang="en-US"/>
              <a:pPr/>
              <a:t>2</a:t>
            </a:fld>
            <a:endParaRPr lang="en-US" altLang="en-US"/>
          </a:p>
        </p:txBody>
      </p:sp>
      <p:sp>
        <p:nvSpPr>
          <p:cNvPr id="228354" name="Rectangle 2"/>
          <p:cNvSpPr>
            <a:spLocks noGrp="1" noRot="1" noChangeAspect="1" noChangeArrowheads="1" noTextEdit="1"/>
          </p:cNvSpPr>
          <p:nvPr>
            <p:ph type="sldImg"/>
          </p:nvPr>
        </p:nvSpPr>
        <p:spPr>
          <a:ln/>
        </p:spPr>
      </p:sp>
      <p:sp>
        <p:nvSpPr>
          <p:cNvPr id="228355" name="Rectangle 3"/>
          <p:cNvSpPr>
            <a:spLocks noGrp="1" noChangeArrowheads="1"/>
          </p:cNvSpPr>
          <p:nvPr>
            <p:ph type="body" idx="1"/>
          </p:nvPr>
        </p:nvSpPr>
        <p:spPr>
          <a:xfrm>
            <a:off x="914400" y="5222875"/>
            <a:ext cx="5029200" cy="2363788"/>
          </a:xfrm>
        </p:spPr>
        <p:txBody>
          <a:bodyPr/>
          <a:lstStyle/>
          <a:p>
            <a:r>
              <a:rPr lang="en-US" altLang="en-US"/>
              <a:t>The justification for the interest in text mining is the same as for the interest in knowledge retrieval (search and categorization). </a:t>
            </a:r>
          </a:p>
          <a:p>
            <a:r>
              <a:rPr lang="en-US" altLang="en-US"/>
              <a:t>The shear amount of unstructured data (mostly textual) out there calls for more than just document retrieval. Tools and techniques exist to mine this data and realize value in the same way that data mining taps structured data for business intelligence and knowledge </a:t>
            </a:r>
            <a:r>
              <a:rPr lang="en-US" altLang="en-US" b="1"/>
              <a:t>discovery</a:t>
            </a:r>
            <a:r>
              <a:rPr lang="en-US" altLang="en-US"/>
              <a:t>.</a:t>
            </a:r>
          </a:p>
          <a:p>
            <a:endParaRPr lang="en-US" altLang="en-US"/>
          </a:p>
          <a:p>
            <a:endParaRPr lang="en-US" altLang="en-US"/>
          </a:p>
        </p:txBody>
      </p:sp>
    </p:spTree>
    <p:extLst>
      <p:ext uri="{BB962C8B-B14F-4D97-AF65-F5344CB8AC3E}">
        <p14:creationId xmlns:p14="http://schemas.microsoft.com/office/powerpoint/2010/main" val="3710365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9C3B4D1-7A56-4E3D-84F2-C8E8D361147B}" type="slidenum">
              <a:rPr lang="en-US" altLang="en-US"/>
              <a:pPr/>
              <a:t>4</a:t>
            </a:fld>
            <a:endParaRPr lang="en-US" altLang="en-US"/>
          </a:p>
        </p:txBody>
      </p:sp>
      <p:sp>
        <p:nvSpPr>
          <p:cNvPr id="174082" name="Rectangle 2"/>
          <p:cNvSpPr>
            <a:spLocks noGrp="1" noRot="1" noChangeAspect="1" noChangeArrowheads="1" noTextEdit="1"/>
          </p:cNvSpPr>
          <p:nvPr>
            <p:ph type="sldImg"/>
          </p:nvPr>
        </p:nvSpPr>
        <p:spPr>
          <a:ln/>
        </p:spPr>
      </p:sp>
      <p:sp>
        <p:nvSpPr>
          <p:cNvPr id="174083" name="Rectangle 3"/>
          <p:cNvSpPr>
            <a:spLocks noGrp="1" noChangeArrowheads="1"/>
          </p:cNvSpPr>
          <p:nvPr>
            <p:ph type="body" idx="1"/>
          </p:nvPr>
        </p:nvSpPr>
        <p:spPr>
          <a:xfrm>
            <a:off x="914400" y="4638675"/>
            <a:ext cx="5029200" cy="3532188"/>
          </a:xfrm>
        </p:spPr>
        <p:txBody>
          <a:bodyPr/>
          <a:lstStyle/>
          <a:p>
            <a:r>
              <a:rPr lang="en-US" altLang="en-US"/>
              <a:t>Why aren’t there more products that do text mining?</a:t>
            </a:r>
          </a:p>
          <a:p>
            <a:r>
              <a:rPr lang="en-US" altLang="en-US"/>
              <a:t>Because it’s hard!!!</a:t>
            </a:r>
          </a:p>
          <a:p>
            <a:r>
              <a:rPr lang="en-US" altLang="en-US"/>
              <a:t>First, there are many possible dimensions of text. Consider just the classes of nouns that might be represented in a text collection. Then, add to that noun phrases (nouns plus adjectives or multi-word concepts).</a:t>
            </a:r>
          </a:p>
          <a:p>
            <a:r>
              <a:rPr lang="en-US" altLang="en-US"/>
              <a:t>Second, different documents can look quite different. Never mind issues like formatting differences.</a:t>
            </a:r>
          </a:p>
          <a:p>
            <a:r>
              <a:rPr lang="en-US" altLang="en-US"/>
              <a:t>Third, the relationships between words and concepts in text is subtle. Figuring out that a relationship exists is easy, providing the information about the nature of the relationship is tricky.</a:t>
            </a:r>
          </a:p>
          <a:p>
            <a:r>
              <a:rPr lang="en-US" altLang="en-US"/>
              <a:t>Finally, the same word can have many meanings (e.g. “interest”), or many words can have the same meaning.</a:t>
            </a:r>
          </a:p>
        </p:txBody>
      </p:sp>
    </p:spTree>
    <p:extLst>
      <p:ext uri="{BB962C8B-B14F-4D97-AF65-F5344CB8AC3E}">
        <p14:creationId xmlns:p14="http://schemas.microsoft.com/office/powerpoint/2010/main" val="283909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1A1207CD-0EDD-4D3F-8700-7B27AD849853}" type="slidenum">
              <a:rPr lang="en-US" altLang="en-US"/>
              <a:pPr/>
              <a:t>6</a:t>
            </a:fld>
            <a:endParaRPr lang="en-US" altLang="en-US"/>
          </a:p>
        </p:txBody>
      </p:sp>
    </p:spTree>
    <p:extLst>
      <p:ext uri="{BB962C8B-B14F-4D97-AF65-F5344CB8AC3E}">
        <p14:creationId xmlns:p14="http://schemas.microsoft.com/office/powerpoint/2010/main" val="28658889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smtClean="0"/>
              <a:t>Lena!</a:t>
            </a:r>
            <a:endParaRPr lang="en-GB" dirty="0"/>
          </a:p>
        </p:txBody>
      </p:sp>
      <p:sp>
        <p:nvSpPr>
          <p:cNvPr id="4" name="Slide Number Placeholder 3"/>
          <p:cNvSpPr>
            <a:spLocks noGrp="1"/>
          </p:cNvSpPr>
          <p:nvPr>
            <p:ph type="sldNum" sz="quarter" idx="10"/>
          </p:nvPr>
        </p:nvSpPr>
        <p:spPr/>
        <p:txBody>
          <a:bodyPr/>
          <a:lstStyle/>
          <a:p>
            <a:fld id="{56B5583A-ADB2-49FF-AA65-ECEDEE90905D}" type="slidenum">
              <a:rPr lang="en-GB" smtClean="0"/>
              <a:t>14</a:t>
            </a:fld>
            <a:endParaRPr lang="en-GB"/>
          </a:p>
        </p:txBody>
      </p:sp>
    </p:spTree>
    <p:extLst>
      <p:ext uri="{BB962C8B-B14F-4D97-AF65-F5344CB8AC3E}">
        <p14:creationId xmlns:p14="http://schemas.microsoft.com/office/powerpoint/2010/main" val="880038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B9D56A17-8CE6-F84F-A9EC-C05920D725B4}" type="slidenum">
              <a:rPr lang="en-US"/>
              <a:pPr/>
              <a:t>25</a:t>
            </a:fld>
            <a:endParaRPr lang="en-US"/>
          </a:p>
        </p:txBody>
      </p:sp>
      <p:sp>
        <p:nvSpPr>
          <p:cNvPr id="51203" name="Rectangle 1026"/>
          <p:cNvSpPr>
            <a:spLocks noGrp="1" noRot="1" noChangeAspect="1" noChangeArrowheads="1"/>
          </p:cNvSpPr>
          <p:nvPr>
            <p:ph type="sldImg"/>
          </p:nvPr>
        </p:nvSpPr>
        <p:spPr>
          <a:solidFill>
            <a:srgbClr val="FFFFFF"/>
          </a:solidFill>
          <a:ln/>
        </p:spPr>
      </p:sp>
      <p:sp>
        <p:nvSpPr>
          <p:cNvPr id="51204"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7782188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ln/>
        </p:spPr>
      </p:sp>
      <p:sp>
        <p:nvSpPr>
          <p:cNvPr id="55299" name="Notes Placeholder 2"/>
          <p:cNvSpPr>
            <a:spLocks noGrp="1"/>
          </p:cNvSpPr>
          <p:nvPr>
            <p:ph type="body" idx="1"/>
          </p:nvPr>
        </p:nvSpPr>
        <p:spPr>
          <a:noFill/>
          <a:ln/>
        </p:spPr>
        <p:txBody>
          <a:bodyPr/>
          <a:lstStyle/>
          <a:p>
            <a:r>
              <a:rPr lang="en-US">
                <a:ea typeface="ＭＳ Ｐゴシック" charset="-128"/>
                <a:cs typeface="ＭＳ Ｐゴシック" charset="-128"/>
              </a:rPr>
              <a:t>See Law of Cosines (Cosine Rule) wikipedia page</a:t>
            </a:r>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41</a:t>
            </a:fld>
            <a:endParaRPr lang="en-US"/>
          </a:p>
        </p:txBody>
      </p:sp>
    </p:spTree>
    <p:extLst>
      <p:ext uri="{BB962C8B-B14F-4D97-AF65-F5344CB8AC3E}">
        <p14:creationId xmlns:p14="http://schemas.microsoft.com/office/powerpoint/2010/main" val="748182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9F7764B-C4D4-4CA4-9F4E-92F095A2E6F9}" type="datetimeFigureOut">
              <a:rPr lang="en-US" smtClean="0"/>
              <a:t>3/22/2019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808480-A13C-4734-B8E9-2BA0E42DAC60}" type="slidenum">
              <a:rPr lang="en-US" smtClean="0"/>
              <a:t>‹#›</a:t>
            </a:fld>
            <a:endParaRPr lang="en-US"/>
          </a:p>
        </p:txBody>
      </p:sp>
    </p:spTree>
    <p:extLst>
      <p:ext uri="{BB962C8B-B14F-4D97-AF65-F5344CB8AC3E}">
        <p14:creationId xmlns:p14="http://schemas.microsoft.com/office/powerpoint/2010/main" val="3618308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F7764B-C4D4-4CA4-9F4E-92F095A2E6F9}" type="datetimeFigureOut">
              <a:rPr lang="en-US" smtClean="0"/>
              <a:t>3/22/2019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808480-A13C-4734-B8E9-2BA0E42DAC60}" type="slidenum">
              <a:rPr lang="en-US" smtClean="0"/>
              <a:t>‹#›</a:t>
            </a:fld>
            <a:endParaRPr lang="en-US"/>
          </a:p>
        </p:txBody>
      </p:sp>
    </p:spTree>
    <p:extLst>
      <p:ext uri="{BB962C8B-B14F-4D97-AF65-F5344CB8AC3E}">
        <p14:creationId xmlns:p14="http://schemas.microsoft.com/office/powerpoint/2010/main" val="2186593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F7764B-C4D4-4CA4-9F4E-92F095A2E6F9}" type="datetimeFigureOut">
              <a:rPr lang="en-US" smtClean="0"/>
              <a:t>3/22/2019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808480-A13C-4734-B8E9-2BA0E42DAC60}" type="slidenum">
              <a:rPr lang="en-US" smtClean="0"/>
              <a:t>‹#›</a:t>
            </a:fld>
            <a:endParaRPr lang="en-US"/>
          </a:p>
        </p:txBody>
      </p:sp>
    </p:spTree>
    <p:extLst>
      <p:ext uri="{BB962C8B-B14F-4D97-AF65-F5344CB8AC3E}">
        <p14:creationId xmlns:p14="http://schemas.microsoft.com/office/powerpoint/2010/main" val="3000058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F7764B-C4D4-4CA4-9F4E-92F095A2E6F9}" type="datetimeFigureOut">
              <a:rPr lang="en-US" smtClean="0"/>
              <a:t>3/22/2019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808480-A13C-4734-B8E9-2BA0E42DAC60}" type="slidenum">
              <a:rPr lang="en-US" smtClean="0"/>
              <a:t>‹#›</a:t>
            </a:fld>
            <a:endParaRPr lang="en-US"/>
          </a:p>
        </p:txBody>
      </p:sp>
    </p:spTree>
    <p:extLst>
      <p:ext uri="{BB962C8B-B14F-4D97-AF65-F5344CB8AC3E}">
        <p14:creationId xmlns:p14="http://schemas.microsoft.com/office/powerpoint/2010/main" val="600673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9F7764B-C4D4-4CA4-9F4E-92F095A2E6F9}" type="datetimeFigureOut">
              <a:rPr lang="en-US" smtClean="0"/>
              <a:t>3/22/2019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808480-A13C-4734-B8E9-2BA0E42DAC60}" type="slidenum">
              <a:rPr lang="en-US" smtClean="0"/>
              <a:t>‹#›</a:t>
            </a:fld>
            <a:endParaRPr lang="en-US"/>
          </a:p>
        </p:txBody>
      </p:sp>
    </p:spTree>
    <p:extLst>
      <p:ext uri="{BB962C8B-B14F-4D97-AF65-F5344CB8AC3E}">
        <p14:creationId xmlns:p14="http://schemas.microsoft.com/office/powerpoint/2010/main" val="1270573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9F7764B-C4D4-4CA4-9F4E-92F095A2E6F9}" type="datetimeFigureOut">
              <a:rPr lang="en-US" smtClean="0"/>
              <a:t>3/22/2019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808480-A13C-4734-B8E9-2BA0E42DAC60}" type="slidenum">
              <a:rPr lang="en-US" smtClean="0"/>
              <a:t>‹#›</a:t>
            </a:fld>
            <a:endParaRPr lang="en-US"/>
          </a:p>
        </p:txBody>
      </p:sp>
    </p:spTree>
    <p:extLst>
      <p:ext uri="{BB962C8B-B14F-4D97-AF65-F5344CB8AC3E}">
        <p14:creationId xmlns:p14="http://schemas.microsoft.com/office/powerpoint/2010/main" val="32463625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9F7764B-C4D4-4CA4-9F4E-92F095A2E6F9}" type="datetimeFigureOut">
              <a:rPr lang="en-US" smtClean="0"/>
              <a:t>3/22/2019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808480-A13C-4734-B8E9-2BA0E42DAC60}" type="slidenum">
              <a:rPr lang="en-US" smtClean="0"/>
              <a:t>‹#›</a:t>
            </a:fld>
            <a:endParaRPr lang="en-US"/>
          </a:p>
        </p:txBody>
      </p:sp>
    </p:spTree>
    <p:extLst>
      <p:ext uri="{BB962C8B-B14F-4D97-AF65-F5344CB8AC3E}">
        <p14:creationId xmlns:p14="http://schemas.microsoft.com/office/powerpoint/2010/main" val="2703903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9F7764B-C4D4-4CA4-9F4E-92F095A2E6F9}" type="datetimeFigureOut">
              <a:rPr lang="en-US" smtClean="0"/>
              <a:t>3/22/2019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808480-A13C-4734-B8E9-2BA0E42DAC60}" type="slidenum">
              <a:rPr lang="en-US" smtClean="0"/>
              <a:t>‹#›</a:t>
            </a:fld>
            <a:endParaRPr lang="en-US"/>
          </a:p>
        </p:txBody>
      </p:sp>
    </p:spTree>
    <p:extLst>
      <p:ext uri="{BB962C8B-B14F-4D97-AF65-F5344CB8AC3E}">
        <p14:creationId xmlns:p14="http://schemas.microsoft.com/office/powerpoint/2010/main" val="3176894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9F7764B-C4D4-4CA4-9F4E-92F095A2E6F9}" type="datetimeFigureOut">
              <a:rPr lang="en-US" smtClean="0"/>
              <a:t>3/22/2019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808480-A13C-4734-B8E9-2BA0E42DAC60}" type="slidenum">
              <a:rPr lang="en-US" smtClean="0"/>
              <a:t>‹#›</a:t>
            </a:fld>
            <a:endParaRPr lang="en-US"/>
          </a:p>
        </p:txBody>
      </p:sp>
    </p:spTree>
    <p:extLst>
      <p:ext uri="{BB962C8B-B14F-4D97-AF65-F5344CB8AC3E}">
        <p14:creationId xmlns:p14="http://schemas.microsoft.com/office/powerpoint/2010/main" val="545772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9F7764B-C4D4-4CA4-9F4E-92F095A2E6F9}" type="datetimeFigureOut">
              <a:rPr lang="en-US" smtClean="0"/>
              <a:t>3/22/2019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808480-A13C-4734-B8E9-2BA0E42DAC60}" type="slidenum">
              <a:rPr lang="en-US" smtClean="0"/>
              <a:t>‹#›</a:t>
            </a:fld>
            <a:endParaRPr lang="en-US"/>
          </a:p>
        </p:txBody>
      </p:sp>
    </p:spTree>
    <p:extLst>
      <p:ext uri="{BB962C8B-B14F-4D97-AF65-F5344CB8AC3E}">
        <p14:creationId xmlns:p14="http://schemas.microsoft.com/office/powerpoint/2010/main" val="2454990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9F7764B-C4D4-4CA4-9F4E-92F095A2E6F9}" type="datetimeFigureOut">
              <a:rPr lang="en-US" smtClean="0"/>
              <a:t>3/22/2019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808480-A13C-4734-B8E9-2BA0E42DAC60}" type="slidenum">
              <a:rPr lang="en-US" smtClean="0"/>
              <a:t>‹#›</a:t>
            </a:fld>
            <a:endParaRPr lang="en-US"/>
          </a:p>
        </p:txBody>
      </p:sp>
    </p:spTree>
    <p:extLst>
      <p:ext uri="{BB962C8B-B14F-4D97-AF65-F5344CB8AC3E}">
        <p14:creationId xmlns:p14="http://schemas.microsoft.com/office/powerpoint/2010/main" val="10948354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F7764B-C4D4-4CA4-9F4E-92F095A2E6F9}" type="datetimeFigureOut">
              <a:rPr lang="en-US" smtClean="0"/>
              <a:t>3/22/2019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808480-A13C-4734-B8E9-2BA0E42DAC60}" type="slidenum">
              <a:rPr lang="en-US" smtClean="0"/>
              <a:t>‹#›</a:t>
            </a:fld>
            <a:endParaRPr lang="en-US"/>
          </a:p>
        </p:txBody>
      </p:sp>
    </p:spTree>
    <p:extLst>
      <p:ext uri="{BB962C8B-B14F-4D97-AF65-F5344CB8AC3E}">
        <p14:creationId xmlns:p14="http://schemas.microsoft.com/office/powerpoint/2010/main" val="14894736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bigdataenthusiast.wordpress.com/2016/03/19/mining-facebook-data-using-r-facebook-api/"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 Id="rId5" Type="http://schemas.openxmlformats.org/officeDocument/2006/relationships/image" Target="../media/image9.emf"/><Relationship Id="rId4" Type="http://schemas.openxmlformats.org/officeDocument/2006/relationships/image" Target="../media/image8.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4.emf"/><Relationship Id="rId4" Type="http://schemas.openxmlformats.org/officeDocument/2006/relationships/image" Target="../media/image13.emf"/></Relationships>
</file>

<file path=ppt/slides/_rels/slide3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8" Type="http://schemas.openxmlformats.org/officeDocument/2006/relationships/oleObject" Target="../embeddings/oleObject4.bin"/><Relationship Id="rId13" Type="http://schemas.openxmlformats.org/officeDocument/2006/relationships/oleObject" Target="../embeddings/oleObject7.bin"/><Relationship Id="rId18" Type="http://schemas.openxmlformats.org/officeDocument/2006/relationships/oleObject" Target="../embeddings/oleObject10.bin"/><Relationship Id="rId3" Type="http://schemas.openxmlformats.org/officeDocument/2006/relationships/oleObject" Target="../embeddings/oleObject1.bin"/><Relationship Id="rId21" Type="http://schemas.openxmlformats.org/officeDocument/2006/relationships/image" Target="../media/image27.emf"/><Relationship Id="rId7" Type="http://schemas.openxmlformats.org/officeDocument/2006/relationships/oleObject" Target="../embeddings/oleObject3.bin"/><Relationship Id="rId12" Type="http://schemas.openxmlformats.org/officeDocument/2006/relationships/image" Target="../media/image23.emf"/><Relationship Id="rId17" Type="http://schemas.openxmlformats.org/officeDocument/2006/relationships/image" Target="../media/image25.emf"/><Relationship Id="rId25" Type="http://schemas.openxmlformats.org/officeDocument/2006/relationships/image" Target="../media/image29.emf"/><Relationship Id="rId2" Type="http://schemas.openxmlformats.org/officeDocument/2006/relationships/slideLayout" Target="../slideLayouts/slideLayout2.xml"/><Relationship Id="rId16" Type="http://schemas.openxmlformats.org/officeDocument/2006/relationships/oleObject" Target="../embeddings/oleObject9.bin"/><Relationship Id="rId20" Type="http://schemas.openxmlformats.org/officeDocument/2006/relationships/oleObject" Target="../embeddings/oleObject11.bin"/><Relationship Id="rId1" Type="http://schemas.openxmlformats.org/officeDocument/2006/relationships/vmlDrawing" Target="../drawings/vmlDrawing2.vml"/><Relationship Id="rId6" Type="http://schemas.openxmlformats.org/officeDocument/2006/relationships/image" Target="../media/image21.emf"/><Relationship Id="rId11" Type="http://schemas.openxmlformats.org/officeDocument/2006/relationships/oleObject" Target="../embeddings/oleObject6.bin"/><Relationship Id="rId24" Type="http://schemas.openxmlformats.org/officeDocument/2006/relationships/oleObject" Target="../embeddings/oleObject13.bin"/><Relationship Id="rId5" Type="http://schemas.openxmlformats.org/officeDocument/2006/relationships/oleObject" Target="../embeddings/oleObject2.bin"/><Relationship Id="rId15" Type="http://schemas.openxmlformats.org/officeDocument/2006/relationships/image" Target="../media/image24.emf"/><Relationship Id="rId23" Type="http://schemas.openxmlformats.org/officeDocument/2006/relationships/image" Target="../media/image28.emf"/><Relationship Id="rId10" Type="http://schemas.openxmlformats.org/officeDocument/2006/relationships/oleObject" Target="../embeddings/oleObject5.bin"/><Relationship Id="rId19" Type="http://schemas.openxmlformats.org/officeDocument/2006/relationships/image" Target="../media/image26.emf"/><Relationship Id="rId4" Type="http://schemas.openxmlformats.org/officeDocument/2006/relationships/image" Target="../media/image20.emf"/><Relationship Id="rId9" Type="http://schemas.openxmlformats.org/officeDocument/2006/relationships/image" Target="../media/image22.emf"/><Relationship Id="rId14" Type="http://schemas.openxmlformats.org/officeDocument/2006/relationships/oleObject" Target="../embeddings/oleObject8.bin"/><Relationship Id="rId22" Type="http://schemas.openxmlformats.org/officeDocument/2006/relationships/oleObject" Target="../embeddings/oleObject12.bin"/></Relationships>
</file>

<file path=ppt/slides/_rels/slide43.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2.xml"/><Relationship Id="rId4" Type="http://schemas.openxmlformats.org/officeDocument/2006/relationships/image" Target="../media/image31.emf"/></Relationships>
</file>

<file path=ppt/slides/_rels/slide51.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emf"/><Relationship Id="rId1" Type="http://schemas.openxmlformats.org/officeDocument/2006/relationships/slideLayout" Target="../slideLayouts/slideLayout2.xml"/><Relationship Id="rId5" Type="http://schemas.openxmlformats.org/officeDocument/2006/relationships/image" Target="../media/image38.emf"/><Relationship Id="rId4" Type="http://schemas.openxmlformats.org/officeDocument/2006/relationships/image" Target="../media/image37.emf"/></Relationships>
</file>

<file path=ppt/slides/_rels/slide61.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Text Mining and Natural Language Processing</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11228324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5498"/>
            <a:ext cx="10515600" cy="455146"/>
          </a:xfrm>
        </p:spPr>
        <p:txBody>
          <a:bodyPr>
            <a:normAutofit fontScale="90000"/>
          </a:bodyPr>
          <a:lstStyle/>
          <a:p>
            <a:r>
              <a:rPr lang="en-US" dirty="0"/>
              <a:t>Terminology</a:t>
            </a:r>
          </a:p>
        </p:txBody>
      </p:sp>
      <p:sp>
        <p:nvSpPr>
          <p:cNvPr id="3" name="Content Placeholder 2"/>
          <p:cNvSpPr>
            <a:spLocks noGrp="1"/>
          </p:cNvSpPr>
          <p:nvPr>
            <p:ph idx="1"/>
          </p:nvPr>
        </p:nvSpPr>
        <p:spPr>
          <a:xfrm>
            <a:off x="582706" y="753035"/>
            <a:ext cx="11026587" cy="5249116"/>
          </a:xfrm>
        </p:spPr>
        <p:txBody>
          <a:bodyPr>
            <a:normAutofit/>
          </a:bodyPr>
          <a:lstStyle/>
          <a:p>
            <a:r>
              <a:rPr lang="en-US" sz="2400" b="1" dirty="0" smtClean="0"/>
              <a:t>Grammar</a:t>
            </a:r>
            <a:r>
              <a:rPr lang="en-US" sz="2400" dirty="0" smtClean="0"/>
              <a:t> – The rules of a language</a:t>
            </a:r>
          </a:p>
          <a:p>
            <a:r>
              <a:rPr lang="en-US" sz="2400" b="1" dirty="0"/>
              <a:t>Semantics</a:t>
            </a:r>
            <a:r>
              <a:rPr lang="en-US" sz="2400" dirty="0"/>
              <a:t> - Semantics is the study of meaning (as opposed to form/syntax, for example) in language. Normally semantics is restricted to "meaning out of context" - that is, </a:t>
            </a:r>
            <a:r>
              <a:rPr lang="en-US" sz="2400" dirty="0" smtClean="0"/>
              <a:t>to </a:t>
            </a:r>
            <a:r>
              <a:rPr lang="en-US" sz="2400" dirty="0"/>
              <a:t>meaning so far as it can be determined without taking context into </a:t>
            </a:r>
            <a:r>
              <a:rPr lang="en-US" sz="2400" dirty="0" smtClean="0"/>
              <a:t>account.</a:t>
            </a:r>
          </a:p>
          <a:p>
            <a:r>
              <a:rPr lang="en-US" sz="2400" b="1" dirty="0" smtClean="0"/>
              <a:t>Part of Speech (POS) </a:t>
            </a:r>
            <a:r>
              <a:rPr lang="en-US" sz="2400" dirty="0"/>
              <a:t>- </a:t>
            </a:r>
            <a:r>
              <a:rPr lang="en-US" sz="2400" dirty="0" smtClean="0"/>
              <a:t>The </a:t>
            </a:r>
            <a:r>
              <a:rPr lang="en-US" sz="2400" dirty="0"/>
              <a:t>role, like noun, verb, adjective, adverb, pronoun, preposition, etc. that a word is either playing in a particular sentence (e.g. </a:t>
            </a:r>
            <a:r>
              <a:rPr lang="en-US" sz="2400" i="1" dirty="0"/>
              <a:t>like</a:t>
            </a:r>
            <a:r>
              <a:rPr lang="en-US" sz="2400" dirty="0"/>
              <a:t> is acting as a preposition in </a:t>
            </a:r>
            <a:r>
              <a:rPr lang="en-US" sz="2400" i="1" dirty="0"/>
              <a:t>I like pizza</a:t>
            </a:r>
            <a:r>
              <a:rPr lang="en-US" sz="2400" dirty="0"/>
              <a:t>) or that it can play in some sentence: e.g. </a:t>
            </a:r>
            <a:r>
              <a:rPr lang="en-US" sz="2400" i="1" dirty="0"/>
              <a:t>like</a:t>
            </a:r>
            <a:r>
              <a:rPr lang="en-US" sz="2400" dirty="0"/>
              <a:t> can act as a verb, noun, adjective, adverb, preposition, and conjunction</a:t>
            </a:r>
            <a:r>
              <a:rPr lang="en-US" sz="2400" dirty="0" smtClean="0"/>
              <a:t>.  POS is also known as lexical category</a:t>
            </a:r>
          </a:p>
          <a:p>
            <a:r>
              <a:rPr lang="en-US" sz="2400" b="1" dirty="0" smtClean="0"/>
              <a:t>Lexicon</a:t>
            </a:r>
            <a:r>
              <a:rPr lang="en-US" sz="2400" dirty="0" smtClean="0"/>
              <a:t> - A </a:t>
            </a:r>
            <a:r>
              <a:rPr lang="en-US" sz="2400" dirty="0"/>
              <a:t>lexicon, or lexical resource, is a collection of words and/or phrases along with associated information, such as part-of-speech and sense definitions. </a:t>
            </a:r>
            <a:r>
              <a:rPr lang="en-US" sz="2400" dirty="0" smtClean="0"/>
              <a:t>“Dictionary</a:t>
            </a:r>
            <a:r>
              <a:rPr lang="en-US" sz="2400" dirty="0"/>
              <a:t>” of NLP system</a:t>
            </a:r>
          </a:p>
          <a:p>
            <a:endParaRPr lang="en-US" sz="2400" dirty="0"/>
          </a:p>
        </p:txBody>
      </p:sp>
      <p:pic>
        <p:nvPicPr>
          <p:cNvPr id="4" name="Picture 3"/>
          <p:cNvPicPr>
            <a:picLocks noChangeAspect="1"/>
          </p:cNvPicPr>
          <p:nvPr/>
        </p:nvPicPr>
        <p:blipFill>
          <a:blip r:embed="rId2"/>
          <a:stretch>
            <a:fillRect/>
          </a:stretch>
        </p:blipFill>
        <p:spPr>
          <a:xfrm>
            <a:off x="4766700" y="4914900"/>
            <a:ext cx="4810125" cy="1943100"/>
          </a:xfrm>
          <a:prstGeom prst="rect">
            <a:avLst/>
          </a:prstGeom>
        </p:spPr>
      </p:pic>
    </p:spTree>
    <p:extLst>
      <p:ext uri="{BB962C8B-B14F-4D97-AF65-F5344CB8AC3E}">
        <p14:creationId xmlns:p14="http://schemas.microsoft.com/office/powerpoint/2010/main" val="27502762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9973"/>
            <a:ext cx="10515600" cy="482040"/>
          </a:xfrm>
        </p:spPr>
        <p:txBody>
          <a:bodyPr>
            <a:normAutofit fontScale="90000"/>
          </a:bodyPr>
          <a:lstStyle/>
          <a:p>
            <a:r>
              <a:rPr lang="en-US" dirty="0"/>
              <a:t>Terminology</a:t>
            </a:r>
          </a:p>
        </p:txBody>
      </p:sp>
      <p:sp>
        <p:nvSpPr>
          <p:cNvPr id="3" name="Content Placeholder 2"/>
          <p:cNvSpPr>
            <a:spLocks noGrp="1"/>
          </p:cNvSpPr>
          <p:nvPr>
            <p:ph idx="1"/>
          </p:nvPr>
        </p:nvSpPr>
        <p:spPr>
          <a:xfrm>
            <a:off x="838200" y="632013"/>
            <a:ext cx="10515600" cy="5997387"/>
          </a:xfrm>
        </p:spPr>
        <p:txBody>
          <a:bodyPr>
            <a:normAutofit fontScale="92500" lnSpcReduction="20000"/>
          </a:bodyPr>
          <a:lstStyle/>
          <a:p>
            <a:r>
              <a:rPr lang="en-US" b="1" dirty="0"/>
              <a:t>Morphology </a:t>
            </a:r>
            <a:r>
              <a:rPr lang="en-US" b="1" dirty="0" smtClean="0"/>
              <a:t>-</a:t>
            </a:r>
            <a:r>
              <a:rPr lang="en-US" dirty="0" smtClean="0"/>
              <a:t> </a:t>
            </a:r>
            <a:r>
              <a:rPr lang="en-US" dirty="0"/>
              <a:t>is the study of the structure and formation of </a:t>
            </a:r>
            <a:r>
              <a:rPr lang="en-US" dirty="0" smtClean="0"/>
              <a:t>words</a:t>
            </a:r>
          </a:p>
          <a:p>
            <a:r>
              <a:rPr lang="en-US" b="1" dirty="0" smtClean="0"/>
              <a:t>Inflections - </a:t>
            </a:r>
            <a:r>
              <a:rPr lang="en-US" dirty="0"/>
              <a:t>Nouns are inflected to form plurals, usually by </a:t>
            </a:r>
            <a:r>
              <a:rPr lang="en-US" dirty="0" smtClean="0"/>
              <a:t>adding “s”, </a:t>
            </a:r>
            <a:r>
              <a:rPr lang="en-US" dirty="0"/>
              <a:t>Adjectives are inflected to form comparative </a:t>
            </a:r>
            <a:r>
              <a:rPr lang="en-US" dirty="0" smtClean="0"/>
              <a:t>(</a:t>
            </a:r>
            <a:r>
              <a:rPr lang="en-US" dirty="0" err="1" smtClean="0"/>
              <a:t>er</a:t>
            </a:r>
            <a:r>
              <a:rPr lang="en-US" dirty="0" smtClean="0"/>
              <a:t>) </a:t>
            </a:r>
            <a:r>
              <a:rPr lang="en-US" dirty="0"/>
              <a:t>and </a:t>
            </a:r>
            <a:r>
              <a:rPr lang="en-US" dirty="0" smtClean="0"/>
              <a:t>superlative (</a:t>
            </a:r>
            <a:r>
              <a:rPr lang="en-US" dirty="0" err="1" smtClean="0"/>
              <a:t>est</a:t>
            </a:r>
            <a:r>
              <a:rPr lang="en-US" dirty="0" smtClean="0"/>
              <a:t>) forms.  Verbs inflect with “</a:t>
            </a:r>
            <a:r>
              <a:rPr lang="en-US" dirty="0" err="1" smtClean="0"/>
              <a:t>ed</a:t>
            </a:r>
            <a:r>
              <a:rPr lang="en-US" dirty="0" smtClean="0"/>
              <a:t>” or “</a:t>
            </a:r>
            <a:r>
              <a:rPr lang="en-US" dirty="0" err="1" smtClean="0"/>
              <a:t>ing</a:t>
            </a:r>
            <a:r>
              <a:rPr lang="en-US" dirty="0" smtClean="0"/>
              <a:t>”</a:t>
            </a:r>
            <a:endParaRPr lang="en-US" b="1" dirty="0" smtClean="0"/>
          </a:p>
          <a:p>
            <a:r>
              <a:rPr lang="en-US" b="1" dirty="0" smtClean="0"/>
              <a:t>Stemming - </a:t>
            </a:r>
            <a:r>
              <a:rPr lang="en-US" dirty="0" smtClean="0"/>
              <a:t>is </a:t>
            </a:r>
            <a:r>
              <a:rPr lang="en-US" dirty="0"/>
              <a:t>a technique to remove </a:t>
            </a:r>
            <a:r>
              <a:rPr lang="en-US" dirty="0" smtClean="0"/>
              <a:t>affixes (suffix, prefix etc.) </a:t>
            </a:r>
            <a:r>
              <a:rPr lang="en-US" dirty="0"/>
              <a:t>from a word, ending up with the </a:t>
            </a:r>
            <a:r>
              <a:rPr lang="en-US" dirty="0" smtClean="0"/>
              <a:t>stem</a:t>
            </a:r>
          </a:p>
          <a:p>
            <a:r>
              <a:rPr lang="en-US" b="1" dirty="0"/>
              <a:t>Lemmatization</a:t>
            </a:r>
            <a:r>
              <a:rPr lang="en-US" dirty="0"/>
              <a:t> </a:t>
            </a:r>
            <a:r>
              <a:rPr lang="en-US" dirty="0" smtClean="0"/>
              <a:t>- is </a:t>
            </a:r>
            <a:r>
              <a:rPr lang="en-US" dirty="0"/>
              <a:t>the process of converting the words of a sentence to its dictionary form. </a:t>
            </a:r>
            <a:endParaRPr lang="en-US" dirty="0" smtClean="0"/>
          </a:p>
          <a:p>
            <a:r>
              <a:rPr lang="en-US" dirty="0" smtClean="0"/>
              <a:t>The </a:t>
            </a:r>
            <a:r>
              <a:rPr lang="en-US" dirty="0"/>
              <a:t>goal of both stemming and lemmatization is to reduce inflectional forms and sometimes derivationally related forms of a word to a common base form. For </a:t>
            </a:r>
            <a:r>
              <a:rPr lang="en-US" dirty="0" smtClean="0"/>
              <a:t>instance:  car</a:t>
            </a:r>
            <a:r>
              <a:rPr lang="en-US" dirty="0"/>
              <a:t>, cars, car's, cars' </a:t>
            </a:r>
            <a:r>
              <a:rPr lang="en-US" dirty="0" smtClean="0"/>
              <a:t> =&gt; car </a:t>
            </a:r>
          </a:p>
          <a:p>
            <a:r>
              <a:rPr lang="en-US" i="1" dirty="0"/>
              <a:t>Stemming</a:t>
            </a:r>
            <a:r>
              <a:rPr lang="en-US" dirty="0"/>
              <a:t> usually refers to a crude heuristic process that chops off the ends of words in the hope of achieving this goal correctly most of the time, and often includes the removal of derivational affixes. </a:t>
            </a:r>
            <a:r>
              <a:rPr lang="en-US" i="1" dirty="0"/>
              <a:t>Lemmatization</a:t>
            </a:r>
            <a:r>
              <a:rPr lang="en-US" dirty="0"/>
              <a:t> usually refers to doing things properly with the use of a vocabulary and morphological analysis of words, normally aiming to remove inflectional endings only and to return the base or dictionary form of a </a:t>
            </a:r>
            <a:r>
              <a:rPr lang="en-US" dirty="0" smtClean="0"/>
              <a:t>word.  </a:t>
            </a:r>
            <a:r>
              <a:rPr lang="en-US" dirty="0"/>
              <a:t>For </a:t>
            </a:r>
            <a:r>
              <a:rPr lang="en-US" dirty="0" smtClean="0"/>
              <a:t>instance: </a:t>
            </a:r>
            <a:r>
              <a:rPr lang="en-US" dirty="0"/>
              <a:t>amusement, amusing, and </a:t>
            </a:r>
            <a:r>
              <a:rPr lang="en-US" dirty="0" smtClean="0"/>
              <a:t>amused  =&gt; amuse</a:t>
            </a:r>
            <a:endParaRPr lang="en-US" dirty="0"/>
          </a:p>
        </p:txBody>
      </p:sp>
    </p:spTree>
    <p:extLst>
      <p:ext uri="{BB962C8B-B14F-4D97-AF65-F5344CB8AC3E}">
        <p14:creationId xmlns:p14="http://schemas.microsoft.com/office/powerpoint/2010/main" val="34566564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3729" y="324783"/>
            <a:ext cx="10515600" cy="522381"/>
          </a:xfrm>
        </p:spPr>
        <p:txBody>
          <a:bodyPr>
            <a:normAutofit fontScale="90000"/>
          </a:bodyPr>
          <a:lstStyle/>
          <a:p>
            <a:r>
              <a:rPr lang="en-US" dirty="0"/>
              <a:t>Steps in Text Mining</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6865" y="1452282"/>
            <a:ext cx="11048288" cy="5121207"/>
          </a:xfrm>
        </p:spPr>
      </p:pic>
    </p:spTree>
    <p:extLst>
      <p:ext uri="{BB962C8B-B14F-4D97-AF65-F5344CB8AC3E}">
        <p14:creationId xmlns:p14="http://schemas.microsoft.com/office/powerpoint/2010/main" val="10283209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9973"/>
            <a:ext cx="10515600" cy="535828"/>
          </a:xfrm>
        </p:spPr>
        <p:txBody>
          <a:bodyPr>
            <a:normAutofit fontScale="90000"/>
          </a:bodyPr>
          <a:lstStyle/>
          <a:p>
            <a:r>
              <a:rPr lang="en-US" dirty="0" smtClean="0"/>
              <a:t>Steps in Text Mining</a:t>
            </a:r>
            <a:endParaRPr lang="en-US" dirty="0"/>
          </a:p>
        </p:txBody>
      </p:sp>
      <p:sp>
        <p:nvSpPr>
          <p:cNvPr id="3" name="Content Placeholder 2"/>
          <p:cNvSpPr>
            <a:spLocks noGrp="1"/>
          </p:cNvSpPr>
          <p:nvPr>
            <p:ph idx="1"/>
          </p:nvPr>
        </p:nvSpPr>
        <p:spPr>
          <a:xfrm>
            <a:off x="838200" y="870883"/>
            <a:ext cx="5078507" cy="5677833"/>
          </a:xfrm>
        </p:spPr>
        <p:txBody>
          <a:bodyPr>
            <a:noAutofit/>
          </a:bodyPr>
          <a:lstStyle/>
          <a:p>
            <a:pPr marL="0" indent="0">
              <a:lnSpc>
                <a:spcPct val="100000"/>
              </a:lnSpc>
              <a:spcBef>
                <a:spcPts val="0"/>
              </a:spcBef>
              <a:buNone/>
            </a:pPr>
            <a:r>
              <a:rPr lang="en-US" sz="2000" dirty="0"/>
              <a:t>1. Data Collection</a:t>
            </a:r>
          </a:p>
          <a:p>
            <a:pPr marL="0" indent="0">
              <a:lnSpc>
                <a:spcPct val="100000"/>
              </a:lnSpc>
              <a:spcBef>
                <a:spcPts val="0"/>
              </a:spcBef>
              <a:buNone/>
            </a:pPr>
            <a:r>
              <a:rPr lang="en-US" sz="2000" dirty="0"/>
              <a:t>   a.   Acquire data</a:t>
            </a:r>
          </a:p>
          <a:p>
            <a:pPr marL="0" indent="0">
              <a:lnSpc>
                <a:spcPct val="100000"/>
              </a:lnSpc>
              <a:spcBef>
                <a:spcPts val="0"/>
              </a:spcBef>
              <a:buNone/>
            </a:pPr>
            <a:r>
              <a:rPr lang="en-US" sz="2000" dirty="0"/>
              <a:t>   b.   Convert data into plain text</a:t>
            </a:r>
          </a:p>
          <a:p>
            <a:pPr marL="0" indent="0">
              <a:lnSpc>
                <a:spcPct val="100000"/>
              </a:lnSpc>
              <a:spcBef>
                <a:spcPts val="0"/>
              </a:spcBef>
              <a:buNone/>
            </a:pPr>
            <a:r>
              <a:rPr lang="en-US" sz="2000" dirty="0"/>
              <a:t>2.  Remove Duplicate Entries</a:t>
            </a:r>
          </a:p>
          <a:p>
            <a:pPr marL="0" indent="0">
              <a:lnSpc>
                <a:spcPct val="100000"/>
              </a:lnSpc>
              <a:spcBef>
                <a:spcPts val="0"/>
              </a:spcBef>
              <a:buNone/>
            </a:pPr>
            <a:r>
              <a:rPr lang="en-US" sz="2000" dirty="0"/>
              <a:t>3.  Text Parsing and Extracting Features</a:t>
            </a:r>
          </a:p>
          <a:p>
            <a:pPr marL="0" indent="0">
              <a:lnSpc>
                <a:spcPct val="100000"/>
              </a:lnSpc>
              <a:spcBef>
                <a:spcPts val="0"/>
              </a:spcBef>
              <a:buNone/>
            </a:pPr>
            <a:r>
              <a:rPr lang="en-US" sz="2000" dirty="0"/>
              <a:t>   a.   Tokenization</a:t>
            </a:r>
          </a:p>
          <a:p>
            <a:pPr marL="0" indent="0">
              <a:lnSpc>
                <a:spcPct val="100000"/>
              </a:lnSpc>
              <a:spcBef>
                <a:spcPts val="0"/>
              </a:spcBef>
              <a:buNone/>
            </a:pPr>
            <a:r>
              <a:rPr lang="en-US" sz="2000" dirty="0"/>
              <a:t>   b.   Parsing</a:t>
            </a:r>
          </a:p>
          <a:p>
            <a:pPr marL="0" indent="0">
              <a:lnSpc>
                <a:spcPct val="100000"/>
              </a:lnSpc>
              <a:spcBef>
                <a:spcPts val="0"/>
              </a:spcBef>
              <a:buNone/>
            </a:pPr>
            <a:r>
              <a:rPr lang="en-US" sz="2000" dirty="0"/>
              <a:t>      </a:t>
            </a:r>
            <a:r>
              <a:rPr lang="en-US" sz="2000" dirty="0" err="1"/>
              <a:t>i</a:t>
            </a:r>
            <a:r>
              <a:rPr lang="en-US" sz="2000" dirty="0"/>
              <a:t>.    Remove HTML characters</a:t>
            </a:r>
          </a:p>
          <a:p>
            <a:pPr marL="0" indent="0">
              <a:lnSpc>
                <a:spcPct val="100000"/>
              </a:lnSpc>
              <a:spcBef>
                <a:spcPts val="0"/>
              </a:spcBef>
              <a:buNone/>
            </a:pPr>
            <a:r>
              <a:rPr lang="en-US" sz="2000" dirty="0"/>
              <a:t>      ii.   Decode complex symbols to UTF-8</a:t>
            </a:r>
          </a:p>
          <a:p>
            <a:pPr marL="0" indent="0">
              <a:lnSpc>
                <a:spcPct val="100000"/>
              </a:lnSpc>
              <a:spcBef>
                <a:spcPts val="0"/>
              </a:spcBef>
              <a:buNone/>
            </a:pPr>
            <a:r>
              <a:rPr lang="en-US" sz="2000" dirty="0"/>
              <a:t>      iii.  Spell check</a:t>
            </a:r>
          </a:p>
          <a:p>
            <a:pPr marL="0" indent="0">
              <a:lnSpc>
                <a:spcPct val="100000"/>
              </a:lnSpc>
              <a:spcBef>
                <a:spcPts val="0"/>
              </a:spcBef>
              <a:buNone/>
            </a:pPr>
            <a:r>
              <a:rPr lang="en-US" sz="2000" dirty="0"/>
              <a:t>      iv.   Apostrophe look-up</a:t>
            </a:r>
          </a:p>
          <a:p>
            <a:pPr marL="0" indent="0">
              <a:lnSpc>
                <a:spcPct val="100000"/>
              </a:lnSpc>
              <a:spcBef>
                <a:spcPts val="0"/>
              </a:spcBef>
              <a:buNone/>
            </a:pPr>
            <a:r>
              <a:rPr lang="en-US" sz="2000" dirty="0"/>
              <a:t>      v.    Remove punctuation marks</a:t>
            </a:r>
          </a:p>
          <a:p>
            <a:pPr marL="0" indent="0">
              <a:lnSpc>
                <a:spcPct val="100000"/>
              </a:lnSpc>
              <a:spcBef>
                <a:spcPts val="0"/>
              </a:spcBef>
              <a:buNone/>
            </a:pPr>
            <a:r>
              <a:rPr lang="en-US" sz="2000" dirty="0"/>
              <a:t>      vi.   Remove expressions / </a:t>
            </a:r>
            <a:r>
              <a:rPr lang="en-US" sz="2000" dirty="0" err="1"/>
              <a:t>emojis</a:t>
            </a:r>
            <a:endParaRPr lang="en-US" sz="2000" dirty="0"/>
          </a:p>
          <a:p>
            <a:pPr marL="0" indent="0">
              <a:lnSpc>
                <a:spcPct val="100000"/>
              </a:lnSpc>
              <a:spcBef>
                <a:spcPts val="0"/>
              </a:spcBef>
              <a:buNone/>
            </a:pPr>
            <a:r>
              <a:rPr lang="en-US" sz="2000" dirty="0"/>
              <a:t>      vii.  Split attached words</a:t>
            </a:r>
          </a:p>
          <a:p>
            <a:pPr marL="0" indent="0">
              <a:lnSpc>
                <a:spcPct val="100000"/>
              </a:lnSpc>
              <a:spcBef>
                <a:spcPts val="0"/>
              </a:spcBef>
              <a:buNone/>
            </a:pPr>
            <a:r>
              <a:rPr lang="en-US" sz="2000" dirty="0"/>
              <a:t>      viii. Slangs look-up</a:t>
            </a:r>
          </a:p>
          <a:p>
            <a:pPr marL="0" indent="0">
              <a:lnSpc>
                <a:spcPct val="100000"/>
              </a:lnSpc>
              <a:spcBef>
                <a:spcPts val="0"/>
              </a:spcBef>
              <a:buNone/>
            </a:pPr>
            <a:r>
              <a:rPr lang="en-US" sz="2000" dirty="0"/>
              <a:t>      ix.   Remove URLs</a:t>
            </a:r>
          </a:p>
          <a:p>
            <a:pPr marL="0" indent="0">
              <a:lnSpc>
                <a:spcPct val="100000"/>
              </a:lnSpc>
              <a:spcBef>
                <a:spcPts val="0"/>
              </a:spcBef>
              <a:buNone/>
            </a:pPr>
            <a:r>
              <a:rPr lang="en-US" sz="2000" dirty="0"/>
              <a:t>   c.   Lemmatization / Stemming (Normalization </a:t>
            </a:r>
            <a:r>
              <a:rPr lang="en-US" sz="2000" dirty="0" smtClean="0"/>
              <a:t>				of </a:t>
            </a:r>
            <a:r>
              <a:rPr lang="en-US" sz="2000" dirty="0"/>
              <a:t>Tokens)</a:t>
            </a:r>
          </a:p>
          <a:p>
            <a:pPr marL="0" indent="0">
              <a:lnSpc>
                <a:spcPct val="100000"/>
              </a:lnSpc>
              <a:spcBef>
                <a:spcPts val="0"/>
              </a:spcBef>
              <a:buNone/>
            </a:pPr>
            <a:r>
              <a:rPr lang="en-US" sz="2000" dirty="0"/>
              <a:t>   d.   Parts-of-Speech </a:t>
            </a:r>
            <a:r>
              <a:rPr lang="en-US" sz="2000" dirty="0" smtClean="0"/>
              <a:t>Tagging</a:t>
            </a:r>
            <a:endParaRPr lang="en-US" sz="2000" dirty="0"/>
          </a:p>
        </p:txBody>
      </p:sp>
      <p:sp>
        <p:nvSpPr>
          <p:cNvPr id="5" name="Content Placeholder 2"/>
          <p:cNvSpPr txBox="1">
            <a:spLocks/>
          </p:cNvSpPr>
          <p:nvPr/>
        </p:nvSpPr>
        <p:spPr>
          <a:xfrm>
            <a:off x="6275293" y="911225"/>
            <a:ext cx="5078507" cy="5677832"/>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4.  Text Filtering</a:t>
            </a:r>
          </a:p>
          <a:p>
            <a:pPr marL="0" indent="0">
              <a:buNone/>
            </a:pPr>
            <a:r>
              <a:rPr lang="en-US" dirty="0"/>
              <a:t>   a.   Remove start-words</a:t>
            </a:r>
          </a:p>
          <a:p>
            <a:pPr marL="0" indent="0">
              <a:buNone/>
            </a:pPr>
            <a:r>
              <a:rPr lang="en-US" dirty="0"/>
              <a:t>   b.   Remove stop-words</a:t>
            </a:r>
          </a:p>
          <a:p>
            <a:pPr marL="0" indent="0">
              <a:buNone/>
            </a:pPr>
            <a:r>
              <a:rPr lang="en-US" dirty="0"/>
              <a:t>   c.   Remove irrelevant words based on </a:t>
            </a:r>
            <a:r>
              <a:rPr lang="en-US" dirty="0" smtClean="0"/>
              <a:t>	frequency</a:t>
            </a:r>
            <a:endParaRPr lang="en-US" dirty="0"/>
          </a:p>
          <a:p>
            <a:pPr marL="0" indent="0">
              <a:buNone/>
            </a:pPr>
            <a:r>
              <a:rPr lang="en-US" dirty="0" smtClean="0"/>
              <a:t>5.  Text Transformation</a:t>
            </a:r>
          </a:p>
          <a:p>
            <a:pPr marL="0" indent="0">
              <a:buNone/>
            </a:pPr>
            <a:r>
              <a:rPr lang="en-US" dirty="0" smtClean="0"/>
              <a:t>   a.   Bag of Words Representation</a:t>
            </a:r>
          </a:p>
          <a:p>
            <a:pPr marL="0" indent="0">
              <a:buNone/>
            </a:pPr>
            <a:r>
              <a:rPr lang="en-US" dirty="0" smtClean="0"/>
              <a:t>   b.   TF-IDF (term </a:t>
            </a:r>
            <a:r>
              <a:rPr lang="en-US" dirty="0"/>
              <a:t>frequency–inverse document </a:t>
            </a:r>
            <a:r>
              <a:rPr lang="en-US" dirty="0" smtClean="0"/>
              <a:t>frequency)</a:t>
            </a:r>
          </a:p>
          <a:p>
            <a:pPr marL="0" indent="0">
              <a:buNone/>
            </a:pPr>
            <a:r>
              <a:rPr lang="en-US" dirty="0" smtClean="0"/>
              <a:t>6.  Text Mining / Analysis</a:t>
            </a:r>
          </a:p>
          <a:p>
            <a:pPr marL="0" indent="0">
              <a:buNone/>
            </a:pPr>
            <a:r>
              <a:rPr lang="en-US" dirty="0" smtClean="0"/>
              <a:t>   a.   Text Categorization/Classification</a:t>
            </a:r>
          </a:p>
          <a:p>
            <a:pPr marL="0" indent="0">
              <a:buNone/>
            </a:pPr>
            <a:r>
              <a:rPr lang="en-US" dirty="0" smtClean="0"/>
              <a:t>   b.   Topic Modeling</a:t>
            </a:r>
          </a:p>
          <a:p>
            <a:pPr marL="0" indent="0">
              <a:buNone/>
            </a:pPr>
            <a:r>
              <a:rPr lang="en-US" dirty="0" smtClean="0"/>
              <a:t>   d.   Text Clustering</a:t>
            </a:r>
          </a:p>
          <a:p>
            <a:pPr marL="0" indent="0">
              <a:buNone/>
            </a:pPr>
            <a:r>
              <a:rPr lang="en-US" dirty="0" smtClean="0"/>
              <a:t>   e.   Similarity Analysis</a:t>
            </a:r>
          </a:p>
          <a:p>
            <a:pPr marL="0" indent="0">
              <a:buNone/>
            </a:pPr>
            <a:r>
              <a:rPr lang="en-US" dirty="0" smtClean="0"/>
              <a:t>   f.    Sentiment Analysis</a:t>
            </a:r>
            <a:endParaRPr lang="en-US" dirty="0"/>
          </a:p>
        </p:txBody>
      </p:sp>
    </p:spTree>
    <p:extLst>
      <p:ext uri="{BB962C8B-B14F-4D97-AF65-F5344CB8AC3E}">
        <p14:creationId xmlns:p14="http://schemas.microsoft.com/office/powerpoint/2010/main" val="20868652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7827" name="Rectangle 3"/>
          <p:cNvSpPr>
            <a:spLocks noGrp="1" noChangeArrowheads="1"/>
          </p:cNvSpPr>
          <p:nvPr>
            <p:ph type="body" idx="1"/>
          </p:nvPr>
        </p:nvSpPr>
        <p:spPr>
          <a:xfrm>
            <a:off x="381001" y="389965"/>
            <a:ext cx="3384176" cy="6360459"/>
          </a:xfrm>
        </p:spPr>
        <p:txBody>
          <a:bodyPr>
            <a:normAutofit/>
          </a:bodyPr>
          <a:lstStyle/>
          <a:p>
            <a:r>
              <a:rPr lang="en-US" altLang="en-US" sz="2000" b="1" dirty="0"/>
              <a:t>Application understanding; Corpus generation</a:t>
            </a:r>
            <a:endParaRPr lang="de-DE" altLang="en-US" sz="2000" b="1" dirty="0" smtClean="0"/>
          </a:p>
          <a:p>
            <a:pPr lvl="1"/>
            <a:r>
              <a:rPr lang="de-DE" altLang="en-US" sz="2000" dirty="0" smtClean="0"/>
              <a:t>What </a:t>
            </a:r>
            <a:r>
              <a:rPr lang="de-DE" altLang="en-US" sz="2000" dirty="0"/>
              <a:t>is the question?</a:t>
            </a:r>
          </a:p>
          <a:p>
            <a:pPr lvl="1"/>
            <a:r>
              <a:rPr lang="de-DE" altLang="en-US" sz="2000" dirty="0"/>
              <a:t>What is the context?</a:t>
            </a:r>
          </a:p>
          <a:p>
            <a:pPr lvl="1"/>
            <a:r>
              <a:rPr lang="de-DE" altLang="en-US" sz="2000" dirty="0"/>
              <a:t>What could be interesting sources, and where can they be found?</a:t>
            </a:r>
          </a:p>
          <a:p>
            <a:pPr lvl="1"/>
            <a:r>
              <a:rPr lang="de-DE" altLang="en-US" sz="2000" dirty="0" smtClean="0"/>
              <a:t>Use an existing corpus</a:t>
            </a:r>
          </a:p>
          <a:p>
            <a:pPr lvl="1"/>
            <a:r>
              <a:rPr lang="de-DE" altLang="en-US" sz="2000" dirty="0" smtClean="0"/>
              <a:t>Crawlers</a:t>
            </a:r>
            <a:endParaRPr lang="de-DE" altLang="en-US" sz="2000" dirty="0"/>
          </a:p>
          <a:p>
            <a:pPr lvl="1"/>
            <a:r>
              <a:rPr lang="de-DE" altLang="en-US" sz="2000" dirty="0"/>
              <a:t>Use a search engine and/or </a:t>
            </a:r>
            <a:r>
              <a:rPr lang="de-DE" altLang="en-US" sz="2000" dirty="0" smtClean="0"/>
              <a:t>archive and/or API</a:t>
            </a:r>
          </a:p>
          <a:p>
            <a:pPr lvl="1">
              <a:lnSpc>
                <a:spcPct val="90000"/>
              </a:lnSpc>
            </a:pPr>
            <a:endParaRPr lang="de-DE" altLang="en-US" dirty="0"/>
          </a:p>
        </p:txBody>
      </p:sp>
      <p:sp>
        <p:nvSpPr>
          <p:cNvPr id="4" name="Rectangle 3"/>
          <p:cNvSpPr txBox="1">
            <a:spLocks noChangeArrowheads="1"/>
          </p:cNvSpPr>
          <p:nvPr/>
        </p:nvSpPr>
        <p:spPr>
          <a:xfrm>
            <a:off x="3886200" y="389965"/>
            <a:ext cx="4719918" cy="6360459"/>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2200" b="1" dirty="0" smtClean="0"/>
              <a:t>Preprocessing</a:t>
            </a:r>
            <a:endParaRPr lang="de-DE" altLang="en-US" sz="2200" b="1" dirty="0" smtClean="0"/>
          </a:p>
          <a:p>
            <a:r>
              <a:rPr lang="de-DE" altLang="en-US" sz="2200" dirty="0"/>
              <a:t>Goal: get clean ASCII text</a:t>
            </a:r>
          </a:p>
          <a:p>
            <a:pPr lvl="1"/>
            <a:r>
              <a:rPr lang="de-DE" altLang="en-US" sz="2200" dirty="0"/>
              <a:t>Remove HTML markup, pictures, advertisements, ...</a:t>
            </a:r>
          </a:p>
          <a:p>
            <a:pPr>
              <a:lnSpc>
                <a:spcPct val="80000"/>
              </a:lnSpc>
            </a:pPr>
            <a:r>
              <a:rPr lang="de-DE" altLang="en-US" sz="2200" dirty="0" smtClean="0"/>
              <a:t>Goal</a:t>
            </a:r>
            <a:r>
              <a:rPr lang="de-DE" altLang="en-US" sz="2200" dirty="0"/>
              <a:t>: get processable lexical / syntactical units</a:t>
            </a:r>
          </a:p>
          <a:p>
            <a:pPr lvl="1">
              <a:lnSpc>
                <a:spcPct val="80000"/>
              </a:lnSpc>
            </a:pPr>
            <a:r>
              <a:rPr lang="de-DE" altLang="en-US" sz="2200" dirty="0"/>
              <a:t>Tokenize (find word boundaries)</a:t>
            </a:r>
          </a:p>
          <a:p>
            <a:pPr lvl="1">
              <a:lnSpc>
                <a:spcPct val="80000"/>
              </a:lnSpc>
            </a:pPr>
            <a:r>
              <a:rPr lang="en-US" sz="2200" dirty="0"/>
              <a:t>Case folding: in bicameral (two-case) scripts (e.g. Latin,  Greek), reduce all letters to one (e.g. lower) case</a:t>
            </a:r>
          </a:p>
          <a:p>
            <a:pPr lvl="1">
              <a:lnSpc>
                <a:spcPct val="80000"/>
              </a:lnSpc>
            </a:pPr>
            <a:r>
              <a:rPr lang="de-DE" altLang="en-US" sz="2200" dirty="0" smtClean="0"/>
              <a:t>Lemmatize </a:t>
            </a:r>
            <a:r>
              <a:rPr lang="de-DE" altLang="en-US" sz="2200" dirty="0"/>
              <a:t>/ stem </a:t>
            </a:r>
            <a:r>
              <a:rPr lang="de-DE" altLang="en-US" sz="2200" dirty="0" smtClean="0"/>
              <a:t>(</a:t>
            </a:r>
            <a:r>
              <a:rPr lang="en-US" sz="2200" dirty="0"/>
              <a:t>in inflected languages, reduce words to base </a:t>
            </a:r>
            <a:r>
              <a:rPr lang="en-US" sz="2200" dirty="0" smtClean="0"/>
              <a:t>forms. </a:t>
            </a:r>
            <a:r>
              <a:rPr lang="de-DE" altLang="en-US" sz="2200" dirty="0"/>
              <a:t>Porter Stemming </a:t>
            </a:r>
            <a:r>
              <a:rPr lang="de-DE" altLang="en-US" sz="2200" dirty="0" smtClean="0"/>
              <a:t>algorithm)</a:t>
            </a:r>
            <a:endParaRPr lang="de-DE" altLang="en-US" sz="2200" dirty="0"/>
          </a:p>
          <a:p>
            <a:pPr lvl="1">
              <a:lnSpc>
                <a:spcPct val="80000"/>
              </a:lnSpc>
            </a:pPr>
            <a:r>
              <a:rPr lang="de-DE" altLang="en-US" sz="2200" dirty="0" smtClean="0">
                <a:sym typeface="Wingdings" pitchFamily="2" charset="2"/>
              </a:rPr>
              <a:t>Remove stopwords (</a:t>
            </a:r>
            <a:r>
              <a:rPr lang="en-US" sz="2200" dirty="0"/>
              <a:t>remove common words that do not carry meaning)</a:t>
            </a:r>
            <a:endParaRPr lang="de-DE" altLang="en-US" sz="2200" dirty="0">
              <a:sym typeface="Wingdings" pitchFamily="2" charset="2"/>
            </a:endParaRPr>
          </a:p>
          <a:p>
            <a:pPr lvl="1">
              <a:lnSpc>
                <a:spcPct val="80000"/>
              </a:lnSpc>
            </a:pPr>
            <a:r>
              <a:rPr lang="de-DE" altLang="en-US" sz="2200" dirty="0"/>
              <a:t>Find Named Entities (people, places, companies, ...); filtering</a:t>
            </a:r>
          </a:p>
          <a:p>
            <a:pPr lvl="1">
              <a:lnSpc>
                <a:spcPct val="80000"/>
              </a:lnSpc>
            </a:pPr>
            <a:r>
              <a:rPr lang="de-DE" altLang="en-US" sz="2200" dirty="0"/>
              <a:t>Resolve polysemy and homonymy: word sense disambiguation; “synonym unification“</a:t>
            </a:r>
          </a:p>
          <a:p>
            <a:pPr lvl="1">
              <a:lnSpc>
                <a:spcPct val="80000"/>
              </a:lnSpc>
            </a:pPr>
            <a:r>
              <a:rPr lang="de-DE" altLang="en-US" sz="2200" dirty="0"/>
              <a:t>Part-of-speech tagging; filtering of nouns, verbs, adjectives, ...</a:t>
            </a:r>
          </a:p>
          <a:p>
            <a:pPr lvl="1">
              <a:lnSpc>
                <a:spcPct val="80000"/>
              </a:lnSpc>
            </a:pPr>
            <a:r>
              <a:rPr lang="de-DE" altLang="en-US" sz="2200" dirty="0"/>
              <a:t>Most steps are optional and </a:t>
            </a:r>
            <a:r>
              <a:rPr lang="de-DE" altLang="en-US" sz="2200" dirty="0" smtClean="0"/>
              <a:t>application-dependent</a:t>
            </a:r>
            <a:endParaRPr lang="de-DE" altLang="en-US" sz="2200" dirty="0"/>
          </a:p>
          <a:p>
            <a:pPr lvl="1">
              <a:lnSpc>
                <a:spcPct val="80000"/>
              </a:lnSpc>
            </a:pPr>
            <a:r>
              <a:rPr lang="de-DE" altLang="en-US" sz="2200" dirty="0"/>
              <a:t>Many steps are </a:t>
            </a:r>
            <a:r>
              <a:rPr lang="de-DE" altLang="en-US" sz="2200" dirty="0" smtClean="0"/>
              <a:t>language-dependent</a:t>
            </a:r>
            <a:endParaRPr lang="de-DE" altLang="en-US" sz="2200" dirty="0"/>
          </a:p>
          <a:p>
            <a:pPr lvl="1"/>
            <a:endParaRPr lang="de-DE" altLang="en-US" dirty="0"/>
          </a:p>
        </p:txBody>
      </p:sp>
      <p:sp>
        <p:nvSpPr>
          <p:cNvPr id="2" name="Rectangle 1"/>
          <p:cNvSpPr/>
          <p:nvPr/>
        </p:nvSpPr>
        <p:spPr>
          <a:xfrm>
            <a:off x="8377518" y="389965"/>
            <a:ext cx="3442447" cy="5324535"/>
          </a:xfrm>
          <a:prstGeom prst="rect">
            <a:avLst/>
          </a:prstGeom>
        </p:spPr>
        <p:txBody>
          <a:bodyPr wrap="square">
            <a:spAutoFit/>
          </a:bodyPr>
          <a:lstStyle/>
          <a:p>
            <a:pPr marL="285750" indent="-285750">
              <a:buFont typeface="Arial" panose="020B0604020202020204" pitchFamily="34" charset="0"/>
              <a:buChar char="•"/>
            </a:pPr>
            <a:r>
              <a:rPr lang="de-DE" altLang="en-US" sz="2000" b="1" dirty="0"/>
              <a:t>Creation of text representation</a:t>
            </a:r>
          </a:p>
          <a:p>
            <a:pPr marL="742950" lvl="1" indent="-285750">
              <a:buFont typeface="Arial" panose="020B0604020202020204" pitchFamily="34" charset="0"/>
              <a:buChar char="•"/>
            </a:pPr>
            <a:r>
              <a:rPr lang="de-DE" altLang="en-US" sz="2000" dirty="0"/>
              <a:t>Goal: a representation that the modelling algorithm can work on</a:t>
            </a:r>
          </a:p>
          <a:p>
            <a:pPr marL="742950" lvl="1" indent="-285750">
              <a:buFont typeface="Arial" panose="020B0604020202020204" pitchFamily="34" charset="0"/>
              <a:buChar char="•"/>
            </a:pPr>
            <a:r>
              <a:rPr lang="de-DE" altLang="en-US" sz="2000" dirty="0"/>
              <a:t>Most common forms: A text </a:t>
            </a:r>
            <a:r>
              <a:rPr lang="de-DE" altLang="en-US" sz="2000" dirty="0" smtClean="0"/>
              <a:t>as a </a:t>
            </a:r>
            <a:r>
              <a:rPr lang="de-DE" altLang="en-US" sz="2000" dirty="0"/>
              <a:t>set or (more usually) bag of words / vector-space </a:t>
            </a:r>
            <a:r>
              <a:rPr lang="de-DE" altLang="en-US" sz="2000" dirty="0" smtClean="0"/>
              <a:t>representation</a:t>
            </a:r>
            <a:r>
              <a:rPr lang="de-DE" altLang="en-US" sz="2000" dirty="0"/>
              <a:t>: term-document matrix with weights reflecting occurrence, importance, ...</a:t>
            </a:r>
          </a:p>
          <a:p>
            <a:pPr marL="1200150" lvl="2" indent="-285750">
              <a:buFont typeface="Arial" panose="020B0604020202020204" pitchFamily="34" charset="0"/>
              <a:buChar char="•"/>
            </a:pPr>
            <a:r>
              <a:rPr lang="de-DE" altLang="en-US" sz="2000" dirty="0"/>
              <a:t>a sequence of words</a:t>
            </a:r>
          </a:p>
          <a:p>
            <a:pPr marL="1200150" lvl="2" indent="-285750">
              <a:buFont typeface="Arial" panose="020B0604020202020204" pitchFamily="34" charset="0"/>
              <a:buChar char="•"/>
            </a:pPr>
            <a:r>
              <a:rPr lang="de-DE" altLang="en-US" sz="2000" dirty="0"/>
              <a:t>a tree (parse trees)</a:t>
            </a:r>
          </a:p>
        </p:txBody>
      </p:sp>
    </p:spTree>
    <p:extLst>
      <p:ext uri="{BB962C8B-B14F-4D97-AF65-F5344CB8AC3E}">
        <p14:creationId xmlns:p14="http://schemas.microsoft.com/office/powerpoint/2010/main" val="37785963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57548"/>
            <a:ext cx="10515600" cy="522381"/>
          </a:xfrm>
        </p:spPr>
        <p:txBody>
          <a:bodyPr>
            <a:normAutofit fontScale="90000"/>
          </a:bodyPr>
          <a:lstStyle/>
          <a:p>
            <a:r>
              <a:rPr lang="en-US" dirty="0" smtClean="0"/>
              <a:t>Data Collection</a:t>
            </a:r>
            <a:endParaRPr lang="en-US" dirty="0"/>
          </a:p>
        </p:txBody>
      </p:sp>
      <p:sp>
        <p:nvSpPr>
          <p:cNvPr id="3" name="Content Placeholder 2"/>
          <p:cNvSpPr>
            <a:spLocks noGrp="1"/>
          </p:cNvSpPr>
          <p:nvPr>
            <p:ph idx="1"/>
          </p:nvPr>
        </p:nvSpPr>
        <p:spPr>
          <a:xfrm>
            <a:off x="838200" y="779929"/>
            <a:ext cx="10515600" cy="5930153"/>
          </a:xfrm>
        </p:spPr>
        <p:txBody>
          <a:bodyPr>
            <a:normAutofit fontScale="92500" lnSpcReduction="20000"/>
          </a:bodyPr>
          <a:lstStyle/>
          <a:p>
            <a:r>
              <a:rPr lang="en-US" dirty="0" smtClean="0"/>
              <a:t>Web Crawling/Scraping</a:t>
            </a:r>
          </a:p>
          <a:p>
            <a:pPr lvl="1"/>
            <a:r>
              <a:rPr lang="en-US" dirty="0" smtClean="0"/>
              <a:t>R library </a:t>
            </a:r>
            <a:r>
              <a:rPr lang="en-US" dirty="0" err="1" smtClean="0"/>
              <a:t>rvest</a:t>
            </a:r>
            <a:r>
              <a:rPr lang="en-US" dirty="0" smtClean="0"/>
              <a:t> can be used for scraping websites</a:t>
            </a:r>
          </a:p>
          <a:p>
            <a:r>
              <a:rPr lang="en-US" dirty="0" smtClean="0"/>
              <a:t>APIs</a:t>
            </a:r>
          </a:p>
          <a:p>
            <a:pPr lvl="1"/>
            <a:r>
              <a:rPr lang="en-US" dirty="0" smtClean="0"/>
              <a:t>Twitter API</a:t>
            </a:r>
          </a:p>
          <a:p>
            <a:pPr lvl="2"/>
            <a:r>
              <a:rPr lang="en-US" dirty="0" smtClean="0"/>
              <a:t>Set up by dev.twitter.com</a:t>
            </a:r>
          </a:p>
          <a:p>
            <a:pPr lvl="2"/>
            <a:r>
              <a:rPr lang="en-US" dirty="0" smtClean="0"/>
              <a:t>Can get tweets by user or can search by keywords</a:t>
            </a:r>
          </a:p>
          <a:p>
            <a:pPr lvl="2"/>
            <a:r>
              <a:rPr lang="en-US" dirty="0" smtClean="0"/>
              <a:t>Library </a:t>
            </a:r>
            <a:r>
              <a:rPr lang="en-US" dirty="0" err="1" smtClean="0"/>
              <a:t>twitteR</a:t>
            </a:r>
            <a:endParaRPr lang="en-US" dirty="0" smtClean="0"/>
          </a:p>
          <a:p>
            <a:pPr lvl="1"/>
            <a:r>
              <a:rPr lang="en-US" dirty="0" smtClean="0"/>
              <a:t>Facebook API</a:t>
            </a:r>
          </a:p>
          <a:p>
            <a:pPr lvl="2"/>
            <a:r>
              <a:rPr lang="en-US" dirty="0" smtClean="0"/>
              <a:t>Library </a:t>
            </a:r>
            <a:r>
              <a:rPr lang="en-US" dirty="0" err="1" smtClean="0"/>
              <a:t>Rfacebook</a:t>
            </a:r>
            <a:endParaRPr lang="en-US" dirty="0" smtClean="0"/>
          </a:p>
          <a:p>
            <a:pPr lvl="2"/>
            <a:r>
              <a:rPr lang="en-US" dirty="0">
                <a:hlinkClick r:id="rId2"/>
              </a:rPr>
              <a:t>https://bigdataenthusiast.wordpress.com/2016/03/19/mining-facebook-data-using-r-facebook-api</a:t>
            </a:r>
            <a:r>
              <a:rPr lang="en-US" dirty="0" smtClean="0">
                <a:hlinkClick r:id="rId2"/>
              </a:rPr>
              <a:t>/</a:t>
            </a:r>
            <a:endParaRPr lang="en-US" dirty="0" smtClean="0"/>
          </a:p>
          <a:p>
            <a:pPr lvl="1"/>
            <a:endParaRPr lang="en-US" dirty="0"/>
          </a:p>
          <a:p>
            <a:pPr lvl="1"/>
            <a:r>
              <a:rPr lang="en-US" dirty="0"/>
              <a:t>    </a:t>
            </a:r>
            <a:r>
              <a:rPr lang="en-US" dirty="0" err="1"/>
              <a:t>blsAPI</a:t>
            </a:r>
            <a:r>
              <a:rPr lang="en-US" dirty="0"/>
              <a:t> for pulling U.S. Bureau of Labor Statistics data</a:t>
            </a:r>
          </a:p>
          <a:p>
            <a:pPr lvl="1"/>
            <a:r>
              <a:rPr lang="en-US" dirty="0"/>
              <a:t>    </a:t>
            </a:r>
            <a:r>
              <a:rPr lang="en-US" dirty="0" err="1"/>
              <a:t>rnoaa</a:t>
            </a:r>
            <a:r>
              <a:rPr lang="en-US" dirty="0"/>
              <a:t> for pulling NOAA climate data</a:t>
            </a:r>
          </a:p>
          <a:p>
            <a:pPr lvl="1"/>
            <a:r>
              <a:rPr lang="en-US" dirty="0"/>
              <a:t>    </a:t>
            </a:r>
            <a:r>
              <a:rPr lang="en-US" dirty="0" err="1"/>
              <a:t>rtimes</a:t>
            </a:r>
            <a:r>
              <a:rPr lang="en-US" dirty="0"/>
              <a:t> for pulling data from multiple APIs offered by the New York Times</a:t>
            </a:r>
          </a:p>
          <a:p>
            <a:r>
              <a:rPr lang="en-US" dirty="0" smtClean="0"/>
              <a:t>Library </a:t>
            </a:r>
            <a:r>
              <a:rPr lang="en-US" dirty="0" err="1" smtClean="0"/>
              <a:t>jsonlite</a:t>
            </a:r>
            <a:r>
              <a:rPr lang="en-US" dirty="0" smtClean="0"/>
              <a:t> for directly querying websites that return a </a:t>
            </a:r>
            <a:r>
              <a:rPr lang="en-US" dirty="0" err="1" smtClean="0"/>
              <a:t>json</a:t>
            </a:r>
            <a:r>
              <a:rPr lang="en-US" dirty="0" smtClean="0"/>
              <a:t> object</a:t>
            </a:r>
          </a:p>
          <a:p>
            <a:pPr lvl="1"/>
            <a:r>
              <a:rPr lang="en-US" dirty="0"/>
              <a:t>JSON: </a:t>
            </a:r>
            <a:r>
              <a:rPr lang="en-US" b="1" dirty="0"/>
              <a:t>J</a:t>
            </a:r>
            <a:r>
              <a:rPr lang="en-US" dirty="0"/>
              <a:t>ava</a:t>
            </a:r>
            <a:r>
              <a:rPr lang="en-US" b="1" dirty="0"/>
              <a:t>S</a:t>
            </a:r>
            <a:r>
              <a:rPr lang="en-US" dirty="0"/>
              <a:t>cript </a:t>
            </a:r>
            <a:r>
              <a:rPr lang="en-US" b="1" dirty="0"/>
              <a:t>O</a:t>
            </a:r>
            <a:r>
              <a:rPr lang="en-US" dirty="0"/>
              <a:t>bject </a:t>
            </a:r>
            <a:r>
              <a:rPr lang="en-US" b="1" dirty="0"/>
              <a:t>N</a:t>
            </a:r>
            <a:r>
              <a:rPr lang="en-US" dirty="0"/>
              <a:t>otation.</a:t>
            </a:r>
          </a:p>
          <a:p>
            <a:pPr lvl="1"/>
            <a:r>
              <a:rPr lang="en-US" dirty="0"/>
              <a:t>JSON is a syntax for storing and exchanging data.</a:t>
            </a:r>
          </a:p>
          <a:p>
            <a:pPr lvl="1"/>
            <a:r>
              <a:rPr lang="en-US" dirty="0"/>
              <a:t>JSON is text, written with JavaScript object notation.</a:t>
            </a:r>
          </a:p>
          <a:p>
            <a:pPr lvl="1"/>
            <a:endParaRPr lang="en-US" dirty="0" smtClean="0"/>
          </a:p>
          <a:p>
            <a:pPr lvl="2"/>
            <a:endParaRPr lang="en-US" dirty="0"/>
          </a:p>
        </p:txBody>
      </p:sp>
    </p:spTree>
    <p:extLst>
      <p:ext uri="{BB962C8B-B14F-4D97-AF65-F5344CB8AC3E}">
        <p14:creationId xmlns:p14="http://schemas.microsoft.com/office/powerpoint/2010/main" val="40387529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325168" y="0"/>
            <a:ext cx="3204577" cy="711415"/>
          </a:xfrm>
          <a:prstGeom prst="rect">
            <a:avLst/>
          </a:prstGeom>
        </p:spPr>
        <p:txBody>
          <a:bodyPr vert="horz" wrap="square" lIns="0" tIns="33975" rIns="0" bIns="0" rtlCol="0" anchor="ctr">
            <a:spAutoFit/>
          </a:bodyPr>
          <a:lstStyle/>
          <a:p>
            <a:pPr marL="25168">
              <a:lnSpc>
                <a:spcPct val="100000"/>
              </a:lnSpc>
              <a:spcBef>
                <a:spcPts val="268"/>
              </a:spcBef>
            </a:pPr>
            <a:r>
              <a:rPr spc="40" dirty="0"/>
              <a:t>Bag </a:t>
            </a:r>
            <a:r>
              <a:rPr spc="-139" dirty="0"/>
              <a:t>of</a:t>
            </a:r>
            <a:r>
              <a:rPr spc="-10" dirty="0"/>
              <a:t> </a:t>
            </a:r>
            <a:r>
              <a:rPr spc="-149" dirty="0"/>
              <a:t>words</a:t>
            </a:r>
          </a:p>
        </p:txBody>
      </p:sp>
      <p:sp>
        <p:nvSpPr>
          <p:cNvPr id="3" name="object 3"/>
          <p:cNvSpPr txBox="1">
            <a:spLocks noGrp="1"/>
          </p:cNvSpPr>
          <p:nvPr>
            <p:ph type="body" idx="1"/>
          </p:nvPr>
        </p:nvSpPr>
        <p:spPr>
          <a:xfrm>
            <a:off x="330984" y="711415"/>
            <a:ext cx="5596472" cy="5913862"/>
          </a:xfrm>
          <a:prstGeom prst="rect">
            <a:avLst/>
          </a:prstGeom>
        </p:spPr>
        <p:txBody>
          <a:bodyPr vert="horz" wrap="square" lIns="0" tIns="13842" rIns="0" bIns="0" rtlCol="0">
            <a:spAutoFit/>
          </a:bodyPr>
          <a:lstStyle/>
          <a:p>
            <a:pPr marR="1303681">
              <a:lnSpc>
                <a:spcPct val="102600"/>
              </a:lnSpc>
              <a:spcBef>
                <a:spcPts val="109"/>
              </a:spcBef>
            </a:pPr>
            <a:r>
              <a:rPr sz="2600" spc="-149" dirty="0" smtClean="0"/>
              <a:t>Represent </a:t>
            </a:r>
            <a:r>
              <a:rPr sz="2600" spc="-89" dirty="0"/>
              <a:t>document </a:t>
            </a:r>
            <a:r>
              <a:rPr sz="2600" spc="-226" dirty="0"/>
              <a:t>as </a:t>
            </a:r>
            <a:r>
              <a:rPr sz="2600" spc="59" dirty="0"/>
              <a:t>“bag” </a:t>
            </a:r>
            <a:r>
              <a:rPr sz="2600" spc="-40" dirty="0"/>
              <a:t>of </a:t>
            </a:r>
            <a:r>
              <a:rPr sz="2600" spc="-89" dirty="0"/>
              <a:t>terms </a:t>
            </a:r>
            <a:r>
              <a:rPr sz="2600" spc="-69" dirty="0"/>
              <a:t>(known </a:t>
            </a:r>
            <a:r>
              <a:rPr sz="2600" spc="-226" dirty="0"/>
              <a:t>as  </a:t>
            </a:r>
            <a:r>
              <a:rPr sz="2600" spc="-40" dirty="0"/>
              <a:t>“bag-of-words” </a:t>
            </a:r>
            <a:r>
              <a:rPr sz="2600" spc="-99" dirty="0"/>
              <a:t>or </a:t>
            </a:r>
            <a:r>
              <a:rPr sz="2600" spc="-69" dirty="0"/>
              <a:t>BOW</a:t>
            </a:r>
            <a:r>
              <a:rPr sz="2600" spc="-59" dirty="0"/>
              <a:t> </a:t>
            </a:r>
            <a:r>
              <a:rPr lang="en-US" sz="2600" spc="-59" dirty="0" smtClean="0"/>
              <a:t>r</a:t>
            </a:r>
            <a:r>
              <a:rPr sz="2600" spc="-79" dirty="0" smtClean="0"/>
              <a:t>epresentation)</a:t>
            </a:r>
            <a:endParaRPr lang="en-US" sz="2600" spc="-79" dirty="0" smtClean="0"/>
          </a:p>
          <a:p>
            <a:r>
              <a:rPr lang="en-US" sz="2600" spc="-149" dirty="0"/>
              <a:t>A</a:t>
            </a:r>
            <a:r>
              <a:rPr lang="en-US" sz="2600" spc="-149" dirty="0" smtClean="0"/>
              <a:t>n </a:t>
            </a:r>
            <a:r>
              <a:rPr lang="en-US" sz="2600" spc="-149" dirty="0"/>
              <a:t>unordered set of words with their </a:t>
            </a:r>
            <a:r>
              <a:rPr lang="en-US" sz="2600" spc="-149" dirty="0" smtClean="0"/>
              <a:t>position </a:t>
            </a:r>
            <a:r>
              <a:rPr lang="en-US" sz="2400" dirty="0" smtClean="0"/>
              <a:t>ignored</a:t>
            </a:r>
            <a:r>
              <a:rPr lang="en-US" sz="2400" dirty="0"/>
              <a:t>, keeping only their frequency in the document</a:t>
            </a:r>
            <a:endParaRPr sz="2600" dirty="0">
              <a:latin typeface="Arial Black"/>
              <a:cs typeface="Arial Black"/>
            </a:endParaRPr>
          </a:p>
          <a:p>
            <a:pPr marR="10067">
              <a:lnSpc>
                <a:spcPct val="102600"/>
              </a:lnSpc>
              <a:spcBef>
                <a:spcPts val="595"/>
              </a:spcBef>
            </a:pPr>
            <a:r>
              <a:rPr sz="2600" spc="-20" dirty="0" smtClean="0"/>
              <a:t>A </a:t>
            </a:r>
            <a:r>
              <a:rPr sz="2600" spc="59" dirty="0"/>
              <a:t>“bag” </a:t>
            </a:r>
            <a:r>
              <a:rPr sz="2600" spc="-119" dirty="0"/>
              <a:t>is </a:t>
            </a:r>
            <a:r>
              <a:rPr sz="2600" spc="-178" dirty="0"/>
              <a:t>a </a:t>
            </a:r>
            <a:r>
              <a:rPr sz="2600" spc="-40" dirty="0"/>
              <a:t>multiset: </a:t>
            </a:r>
            <a:r>
              <a:rPr sz="2600" spc="-178" dirty="0"/>
              <a:t>a </a:t>
            </a:r>
            <a:r>
              <a:rPr sz="2600" spc="-119" dirty="0"/>
              <a:t>set </a:t>
            </a:r>
            <a:r>
              <a:rPr sz="2600" spc="-40" dirty="0"/>
              <a:t>in </a:t>
            </a:r>
            <a:r>
              <a:rPr sz="2600" spc="-79" dirty="0"/>
              <a:t>which </a:t>
            </a:r>
            <a:r>
              <a:rPr sz="2600" spc="-168" dirty="0"/>
              <a:t>each </a:t>
            </a:r>
            <a:r>
              <a:rPr sz="2600" spc="-109" dirty="0"/>
              <a:t>element </a:t>
            </a:r>
            <a:r>
              <a:rPr sz="2600" spc="-139" dirty="0"/>
              <a:t>can </a:t>
            </a:r>
            <a:r>
              <a:rPr sz="2600" spc="-89" dirty="0"/>
              <a:t>occur  </a:t>
            </a:r>
            <a:r>
              <a:rPr sz="2600" spc="-139" dirty="0"/>
              <a:t>more </a:t>
            </a:r>
            <a:r>
              <a:rPr sz="2600" spc="-50" dirty="0"/>
              <a:t>than </a:t>
            </a:r>
            <a:r>
              <a:rPr sz="2600" spc="-159" dirty="0"/>
              <a:t>once </a:t>
            </a:r>
            <a:r>
              <a:rPr sz="2600" spc="-69" dirty="0"/>
              <a:t>(equivalently, </a:t>
            </a:r>
            <a:r>
              <a:rPr sz="2600" spc="-168" dirty="0"/>
              <a:t>each </a:t>
            </a:r>
            <a:r>
              <a:rPr sz="2600" spc="-109" dirty="0"/>
              <a:t>element </a:t>
            </a:r>
            <a:r>
              <a:rPr sz="2600" spc="-119" dirty="0"/>
              <a:t>occurs </a:t>
            </a:r>
            <a:r>
              <a:rPr sz="2600" dirty="0"/>
              <a:t>with </a:t>
            </a:r>
            <a:r>
              <a:rPr sz="2600" spc="-178" dirty="0"/>
              <a:t>a  </a:t>
            </a:r>
            <a:r>
              <a:rPr sz="2600" spc="-30" dirty="0"/>
              <a:t>count)</a:t>
            </a:r>
            <a:endParaRPr sz="2600" dirty="0">
              <a:latin typeface="Arial Black"/>
              <a:cs typeface="Arial Black"/>
            </a:endParaRPr>
          </a:p>
          <a:p>
            <a:pPr marL="117475" indent="-180975">
              <a:lnSpc>
                <a:spcPct val="100000"/>
              </a:lnSpc>
              <a:spcBef>
                <a:spcPts val="347"/>
              </a:spcBef>
            </a:pPr>
            <a:r>
              <a:rPr sz="2600" spc="-149" dirty="0" smtClean="0"/>
              <a:t>Bags </a:t>
            </a:r>
            <a:r>
              <a:rPr sz="2600" spc="-119" dirty="0"/>
              <a:t>do </a:t>
            </a:r>
            <a:r>
              <a:rPr sz="2600" spc="-20" dirty="0"/>
              <a:t>not </a:t>
            </a:r>
            <a:r>
              <a:rPr sz="2600" spc="-59" dirty="0"/>
              <a:t>retain </a:t>
            </a:r>
            <a:r>
              <a:rPr sz="2600" spc="-109" dirty="0"/>
              <a:t>sequential</a:t>
            </a:r>
            <a:r>
              <a:rPr sz="2600" spc="-377" dirty="0"/>
              <a:t> </a:t>
            </a:r>
            <a:r>
              <a:rPr sz="2600" spc="-139" dirty="0"/>
              <a:t>dependencies:</a:t>
            </a:r>
            <a:endParaRPr sz="2600" dirty="0">
              <a:latin typeface="Arial Black"/>
              <a:cs typeface="Arial Black"/>
            </a:endParaRPr>
          </a:p>
          <a:p>
            <a:pPr marL="736152">
              <a:lnSpc>
                <a:spcPts val="2378"/>
              </a:lnSpc>
              <a:spcBef>
                <a:spcPts val="347"/>
              </a:spcBef>
            </a:pPr>
            <a:r>
              <a:rPr sz="2600" spc="-79" dirty="0" smtClean="0"/>
              <a:t>No </a:t>
            </a:r>
            <a:r>
              <a:rPr sz="2600" spc="-129" dirty="0"/>
              <a:t>phrase</a:t>
            </a:r>
            <a:r>
              <a:rPr sz="2600" spc="-99" dirty="0"/>
              <a:t> </a:t>
            </a:r>
            <a:r>
              <a:rPr sz="2600" spc="-119" dirty="0" smtClean="0"/>
              <a:t>search</a:t>
            </a:r>
            <a:endParaRPr sz="2600" dirty="0"/>
          </a:p>
          <a:p>
            <a:pPr marL="736152">
              <a:lnSpc>
                <a:spcPts val="2368"/>
              </a:lnSpc>
            </a:pPr>
            <a:r>
              <a:rPr sz="2600" spc="-79" dirty="0" smtClean="0"/>
              <a:t>No </a:t>
            </a:r>
            <a:r>
              <a:rPr sz="2600" spc="-40" dirty="0"/>
              <a:t>linguistic</a:t>
            </a:r>
            <a:r>
              <a:rPr sz="2600" spc="-99" dirty="0"/>
              <a:t> </a:t>
            </a:r>
            <a:r>
              <a:rPr sz="2600" spc="-119" dirty="0"/>
              <a:t>processing</a:t>
            </a:r>
            <a:endParaRPr sz="2600" dirty="0"/>
          </a:p>
          <a:p>
            <a:pPr marL="736152">
              <a:lnSpc>
                <a:spcPts val="2378"/>
              </a:lnSpc>
            </a:pPr>
            <a:r>
              <a:rPr sz="2600" spc="-79" dirty="0" smtClean="0"/>
              <a:t>No </a:t>
            </a:r>
            <a:r>
              <a:rPr sz="2600" spc="-208" dirty="0"/>
              <a:t>sense </a:t>
            </a:r>
            <a:r>
              <a:rPr sz="2600" spc="-40" dirty="0"/>
              <a:t>of</a:t>
            </a:r>
            <a:r>
              <a:rPr sz="2600" spc="-139" dirty="0"/>
              <a:t> </a:t>
            </a:r>
            <a:r>
              <a:rPr sz="2600" spc="-50" dirty="0"/>
              <a:t>proximity</a:t>
            </a:r>
            <a:endParaRPr sz="2600" dirty="0"/>
          </a:p>
        </p:txBody>
      </p:sp>
      <p:pic>
        <p:nvPicPr>
          <p:cNvPr id="4" name="Picture 3"/>
          <p:cNvPicPr>
            <a:picLocks noChangeAspect="1"/>
          </p:cNvPicPr>
          <p:nvPr/>
        </p:nvPicPr>
        <p:blipFill>
          <a:blip r:embed="rId2"/>
          <a:stretch>
            <a:fillRect/>
          </a:stretch>
        </p:blipFill>
        <p:spPr>
          <a:xfrm>
            <a:off x="5954351" y="1671075"/>
            <a:ext cx="6096000" cy="3248025"/>
          </a:xfrm>
          <a:prstGeom prst="rect">
            <a:avLst/>
          </a:prstGeom>
        </p:spPr>
      </p:pic>
    </p:spTree>
    <p:extLst>
      <p:ext uri="{BB962C8B-B14F-4D97-AF65-F5344CB8AC3E}">
        <p14:creationId xmlns:p14="http://schemas.microsoft.com/office/powerpoint/2010/main" val="3273784256"/>
      </p:ext>
    </p:extLst>
  </p:cSld>
  <p:clrMapOvr>
    <a:masterClrMapping/>
  </p:clrMapOvr>
  <p:transition>
    <p:cu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95470" y="299189"/>
            <a:ext cx="4065190" cy="711415"/>
          </a:xfrm>
          <a:prstGeom prst="rect">
            <a:avLst/>
          </a:prstGeom>
        </p:spPr>
        <p:txBody>
          <a:bodyPr vert="horz" wrap="square" lIns="0" tIns="33975" rIns="0" bIns="0" rtlCol="0" anchor="ctr">
            <a:spAutoFit/>
          </a:bodyPr>
          <a:lstStyle/>
          <a:p>
            <a:pPr marL="25168">
              <a:lnSpc>
                <a:spcPct val="100000"/>
              </a:lnSpc>
              <a:spcBef>
                <a:spcPts val="268"/>
              </a:spcBef>
            </a:pPr>
            <a:r>
              <a:rPr spc="-119" dirty="0"/>
              <a:t>Term</a:t>
            </a:r>
            <a:r>
              <a:rPr spc="-40" dirty="0"/>
              <a:t> </a:t>
            </a:r>
            <a:r>
              <a:rPr spc="-139" dirty="0"/>
              <a:t>occurrences</a:t>
            </a:r>
          </a:p>
        </p:txBody>
      </p:sp>
      <p:sp>
        <p:nvSpPr>
          <p:cNvPr id="3" name="object 3"/>
          <p:cNvSpPr txBox="1"/>
          <p:nvPr/>
        </p:nvSpPr>
        <p:spPr>
          <a:xfrm>
            <a:off x="2095387" y="1168578"/>
            <a:ext cx="6956149" cy="3758720"/>
          </a:xfrm>
          <a:prstGeom prst="rect">
            <a:avLst/>
          </a:prstGeom>
        </p:spPr>
        <p:txBody>
          <a:bodyPr vert="horz" wrap="square" lIns="0" tIns="13842" rIns="0" bIns="0" rtlCol="0">
            <a:spAutoFit/>
          </a:bodyPr>
          <a:lstStyle/>
          <a:p>
            <a:pPr marL="25168" marR="10067">
              <a:lnSpc>
                <a:spcPct val="102600"/>
              </a:lnSpc>
              <a:spcBef>
                <a:spcPts val="109"/>
              </a:spcBef>
            </a:pPr>
            <a:r>
              <a:rPr sz="2180" spc="-99" dirty="0">
                <a:latin typeface="Arial"/>
                <a:cs typeface="Arial"/>
              </a:rPr>
              <a:t>Real-world vocabulary </a:t>
            </a:r>
            <a:r>
              <a:rPr sz="2180" spc="-20" dirty="0">
                <a:latin typeface="Arial"/>
                <a:cs typeface="Arial"/>
              </a:rPr>
              <a:t>not </a:t>
            </a:r>
            <a:r>
              <a:rPr sz="2180" spc="-129" dirty="0">
                <a:latin typeface="Arial"/>
                <a:cs typeface="Arial"/>
              </a:rPr>
              <a:t>closed, </a:t>
            </a:r>
            <a:r>
              <a:rPr sz="2180" spc="-79" dirty="0">
                <a:latin typeface="Arial"/>
                <a:cs typeface="Arial"/>
              </a:rPr>
              <a:t>fixed </a:t>
            </a:r>
            <a:r>
              <a:rPr sz="2180" spc="10" dirty="0">
                <a:latin typeface="Arial"/>
                <a:cs typeface="Arial"/>
              </a:rPr>
              <a:t>(not </a:t>
            </a:r>
            <a:r>
              <a:rPr sz="2180" spc="-30" dirty="0">
                <a:latin typeface="Arial"/>
                <a:cs typeface="Arial"/>
              </a:rPr>
              <a:t>just </a:t>
            </a:r>
            <a:r>
              <a:rPr sz="2180" spc="-20" dirty="0">
                <a:latin typeface="Arial"/>
                <a:cs typeface="Arial"/>
              </a:rPr>
              <a:t>“dictionary  </a:t>
            </a:r>
            <a:r>
              <a:rPr sz="2180" spc="-40" dirty="0">
                <a:latin typeface="Arial"/>
                <a:cs typeface="Arial"/>
              </a:rPr>
              <a:t>words”), </a:t>
            </a:r>
            <a:r>
              <a:rPr sz="2180" spc="-149" dirty="0">
                <a:latin typeface="Arial"/>
                <a:cs typeface="Arial"/>
              </a:rPr>
              <a:t>due</a:t>
            </a:r>
            <a:r>
              <a:rPr sz="2180" spc="248" dirty="0">
                <a:latin typeface="Arial"/>
                <a:cs typeface="Arial"/>
              </a:rPr>
              <a:t> </a:t>
            </a:r>
            <a:r>
              <a:rPr sz="2180" spc="10" dirty="0">
                <a:latin typeface="Arial"/>
                <a:cs typeface="Arial"/>
              </a:rPr>
              <a:t>to:</a:t>
            </a:r>
            <a:endParaRPr sz="2180" dirty="0">
              <a:latin typeface="Arial"/>
              <a:cs typeface="Arial"/>
            </a:endParaRPr>
          </a:p>
          <a:p>
            <a:pPr marL="623519" indent="-342900">
              <a:spcBef>
                <a:spcPts val="1258"/>
              </a:spcBef>
              <a:buFont typeface="Arial" panose="020B0604020202020204" pitchFamily="34" charset="0"/>
              <a:buChar char="•"/>
            </a:pPr>
            <a:r>
              <a:rPr sz="2180" spc="-79" dirty="0" smtClean="0">
                <a:latin typeface="Arial"/>
                <a:cs typeface="Arial"/>
              </a:rPr>
              <a:t>Proper</a:t>
            </a:r>
            <a:r>
              <a:rPr sz="2180" spc="-218" dirty="0" smtClean="0">
                <a:latin typeface="Arial"/>
                <a:cs typeface="Arial"/>
              </a:rPr>
              <a:t> </a:t>
            </a:r>
            <a:r>
              <a:rPr sz="2180" spc="-178" dirty="0">
                <a:latin typeface="Arial"/>
                <a:cs typeface="Arial"/>
              </a:rPr>
              <a:t>names</a:t>
            </a:r>
            <a:endParaRPr sz="2180" dirty="0">
              <a:latin typeface="Arial"/>
              <a:cs typeface="Arial"/>
            </a:endParaRPr>
          </a:p>
          <a:p>
            <a:pPr marL="623519" indent="-342900">
              <a:spcBef>
                <a:spcPts val="654"/>
              </a:spcBef>
              <a:buFont typeface="Arial" panose="020B0604020202020204" pitchFamily="34" charset="0"/>
              <a:buChar char="•"/>
            </a:pPr>
            <a:r>
              <a:rPr sz="2180" spc="-79" dirty="0" smtClean="0">
                <a:latin typeface="Arial"/>
                <a:cs typeface="Arial"/>
              </a:rPr>
              <a:t>Abbreviations</a:t>
            </a:r>
            <a:r>
              <a:rPr sz="2180" spc="-79" dirty="0">
                <a:latin typeface="Arial"/>
                <a:cs typeface="Arial"/>
              </a:rPr>
              <a:t>,</a:t>
            </a:r>
            <a:r>
              <a:rPr sz="2180" spc="-218" dirty="0">
                <a:latin typeface="Arial"/>
                <a:cs typeface="Arial"/>
              </a:rPr>
              <a:t> </a:t>
            </a:r>
            <a:r>
              <a:rPr sz="2180" spc="-129" dirty="0">
                <a:latin typeface="Arial"/>
                <a:cs typeface="Arial"/>
              </a:rPr>
              <a:t>acronyms</a:t>
            </a:r>
            <a:endParaRPr sz="2180" dirty="0">
              <a:latin typeface="Arial"/>
              <a:cs typeface="Arial"/>
            </a:endParaRPr>
          </a:p>
          <a:p>
            <a:pPr marL="623519" indent="-342900">
              <a:spcBef>
                <a:spcPts val="664"/>
              </a:spcBef>
              <a:buFont typeface="Arial" panose="020B0604020202020204" pitchFamily="34" charset="0"/>
              <a:buChar char="•"/>
            </a:pPr>
            <a:r>
              <a:rPr sz="2180" spc="-109" dirty="0" smtClean="0">
                <a:latin typeface="Arial"/>
                <a:cs typeface="Arial"/>
              </a:rPr>
              <a:t>Serial </a:t>
            </a:r>
            <a:r>
              <a:rPr sz="2180" spc="-109" dirty="0">
                <a:latin typeface="Arial"/>
                <a:cs typeface="Arial"/>
              </a:rPr>
              <a:t>numbers, </a:t>
            </a:r>
            <a:r>
              <a:rPr sz="2180" spc="-119" dirty="0">
                <a:latin typeface="Arial"/>
                <a:cs typeface="Arial"/>
              </a:rPr>
              <a:t>URLs, </a:t>
            </a:r>
            <a:r>
              <a:rPr sz="2180" spc="-59" dirty="0">
                <a:latin typeface="Arial"/>
                <a:cs typeface="Arial"/>
              </a:rPr>
              <a:t>other identifiers</a:t>
            </a:r>
            <a:endParaRPr sz="2180" dirty="0">
              <a:latin typeface="Arial"/>
              <a:cs typeface="Arial"/>
            </a:endParaRPr>
          </a:p>
          <a:p>
            <a:pPr marL="623519" indent="-342900">
              <a:spcBef>
                <a:spcPts val="664"/>
              </a:spcBef>
              <a:buFont typeface="Arial" panose="020B0604020202020204" pitchFamily="34" charset="0"/>
              <a:buChar char="•"/>
            </a:pPr>
            <a:r>
              <a:rPr sz="2180" spc="-129" dirty="0" smtClean="0">
                <a:latin typeface="Arial"/>
                <a:cs typeface="Arial"/>
              </a:rPr>
              <a:t>Terms </a:t>
            </a:r>
            <a:r>
              <a:rPr sz="2180" spc="-50" dirty="0">
                <a:latin typeface="Arial"/>
                <a:cs typeface="Arial"/>
              </a:rPr>
              <a:t>from </a:t>
            </a:r>
            <a:r>
              <a:rPr sz="2180" spc="-59" dirty="0">
                <a:latin typeface="Arial"/>
                <a:cs typeface="Arial"/>
              </a:rPr>
              <a:t>other</a:t>
            </a:r>
            <a:r>
              <a:rPr sz="2180" spc="-307" dirty="0">
                <a:latin typeface="Arial"/>
                <a:cs typeface="Arial"/>
              </a:rPr>
              <a:t> </a:t>
            </a:r>
            <a:r>
              <a:rPr sz="2180" spc="-149" dirty="0">
                <a:latin typeface="Arial"/>
                <a:cs typeface="Arial"/>
              </a:rPr>
              <a:t>languages</a:t>
            </a:r>
            <a:endParaRPr sz="2180" dirty="0">
              <a:latin typeface="Arial"/>
              <a:cs typeface="Arial"/>
            </a:endParaRPr>
          </a:p>
          <a:p>
            <a:pPr marL="623519" indent="-342900">
              <a:spcBef>
                <a:spcPts val="662"/>
              </a:spcBef>
              <a:buFont typeface="Arial" panose="020B0604020202020204" pitchFamily="34" charset="0"/>
              <a:buChar char="•"/>
            </a:pPr>
            <a:r>
              <a:rPr sz="2180" spc="-79" dirty="0" err="1" smtClean="0">
                <a:latin typeface="Arial"/>
                <a:cs typeface="Arial"/>
              </a:rPr>
              <a:t>Mispellings</a:t>
            </a:r>
            <a:endParaRPr sz="2180" dirty="0">
              <a:latin typeface="Arial"/>
              <a:cs typeface="Arial"/>
            </a:endParaRPr>
          </a:p>
          <a:p>
            <a:pPr marL="623519" indent="-342900">
              <a:spcBef>
                <a:spcPts val="654"/>
              </a:spcBef>
              <a:buFont typeface="Arial" panose="020B0604020202020204" pitchFamily="34" charset="0"/>
              <a:buChar char="•"/>
            </a:pPr>
            <a:r>
              <a:rPr sz="2180" spc="-129" dirty="0" smtClean="0">
                <a:latin typeface="Arial"/>
                <a:cs typeface="Arial"/>
              </a:rPr>
              <a:t>Slang</a:t>
            </a:r>
            <a:endParaRPr sz="2180" dirty="0">
              <a:latin typeface="Arial"/>
              <a:cs typeface="Arial"/>
            </a:endParaRPr>
          </a:p>
          <a:p>
            <a:pPr marL="623519" indent="-342900">
              <a:spcBef>
                <a:spcPts val="664"/>
              </a:spcBef>
              <a:buFont typeface="Arial" panose="020B0604020202020204" pitchFamily="34" charset="0"/>
              <a:buChar char="•"/>
            </a:pPr>
            <a:r>
              <a:rPr sz="2378" spc="252" baseline="6944" dirty="0" smtClean="0">
                <a:solidFill>
                  <a:srgbClr val="3333B2"/>
                </a:solidFill>
                <a:latin typeface="Arial Black"/>
                <a:cs typeface="Arial Black"/>
              </a:rPr>
              <a:t> </a:t>
            </a:r>
            <a:r>
              <a:rPr sz="2180" spc="-10" dirty="0">
                <a:latin typeface="Arial"/>
                <a:cs typeface="Arial"/>
              </a:rPr>
              <a:t>. .</a:t>
            </a:r>
            <a:r>
              <a:rPr sz="2180" spc="-119" dirty="0">
                <a:latin typeface="Arial"/>
                <a:cs typeface="Arial"/>
              </a:rPr>
              <a:t> </a:t>
            </a:r>
            <a:r>
              <a:rPr sz="2180" spc="-10" dirty="0" smtClean="0">
                <a:latin typeface="Arial"/>
                <a:cs typeface="Arial"/>
              </a:rPr>
              <a:t>.</a:t>
            </a:r>
            <a:endParaRPr sz="2180" dirty="0">
              <a:latin typeface="Arial"/>
              <a:cs typeface="Arial"/>
            </a:endParaRPr>
          </a:p>
        </p:txBody>
      </p:sp>
    </p:spTree>
    <p:extLst>
      <p:ext uri="{BB962C8B-B14F-4D97-AF65-F5344CB8AC3E}">
        <p14:creationId xmlns:p14="http://schemas.microsoft.com/office/powerpoint/2010/main" val="1219287479"/>
      </p:ext>
    </p:extLst>
  </p:cSld>
  <p:clrMapOvr>
    <a:masterClrMapping/>
  </p:clrMapOvr>
  <p:transition>
    <p:cu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17999" y="231954"/>
            <a:ext cx="7453847" cy="711415"/>
          </a:xfrm>
          <a:prstGeom prst="rect">
            <a:avLst/>
          </a:prstGeom>
        </p:spPr>
        <p:txBody>
          <a:bodyPr vert="horz" wrap="square" lIns="0" tIns="33975" rIns="0" bIns="0" rtlCol="0" anchor="ctr">
            <a:spAutoFit/>
          </a:bodyPr>
          <a:lstStyle/>
          <a:p>
            <a:pPr marL="25168">
              <a:lnSpc>
                <a:spcPct val="100000"/>
              </a:lnSpc>
              <a:spcBef>
                <a:spcPts val="268"/>
              </a:spcBef>
            </a:pPr>
            <a:r>
              <a:rPr spc="-79" dirty="0"/>
              <a:t>Distribution </a:t>
            </a:r>
            <a:r>
              <a:rPr spc="-139" dirty="0"/>
              <a:t>of </a:t>
            </a:r>
            <a:r>
              <a:rPr spc="-159" dirty="0"/>
              <a:t>term</a:t>
            </a:r>
            <a:r>
              <a:rPr spc="-238" dirty="0"/>
              <a:t> </a:t>
            </a:r>
            <a:r>
              <a:rPr spc="-168" dirty="0"/>
              <a:t>frequencies</a:t>
            </a:r>
          </a:p>
        </p:txBody>
      </p:sp>
      <p:sp>
        <p:nvSpPr>
          <p:cNvPr id="4" name="object 4"/>
          <p:cNvSpPr txBox="1"/>
          <p:nvPr/>
        </p:nvSpPr>
        <p:spPr>
          <a:xfrm>
            <a:off x="1120739" y="1469614"/>
            <a:ext cx="10448365" cy="4214166"/>
          </a:xfrm>
          <a:prstGeom prst="rect">
            <a:avLst/>
          </a:prstGeom>
        </p:spPr>
        <p:txBody>
          <a:bodyPr vert="horz" wrap="square" lIns="0" tIns="13842" rIns="0" bIns="0" rtlCol="0">
            <a:spAutoFit/>
          </a:bodyPr>
          <a:lstStyle/>
          <a:p>
            <a:pPr marL="366809" marR="10067" indent="-342900">
              <a:lnSpc>
                <a:spcPct val="102600"/>
              </a:lnSpc>
              <a:spcBef>
                <a:spcPts val="109"/>
              </a:spcBef>
              <a:buFont typeface="Arial" panose="020B0604020202020204" pitchFamily="34" charset="0"/>
              <a:buChar char="•"/>
            </a:pPr>
            <a:r>
              <a:rPr sz="2400" dirty="0"/>
              <a:t>Distribution of term frequencies in collection (either total count, or document count) follows a power law (Zipfian,  long-tailed) distribution</a:t>
            </a:r>
          </a:p>
          <a:p>
            <a:pPr marL="368068" indent="-342900">
              <a:spcBef>
                <a:spcPts val="664"/>
              </a:spcBef>
              <a:buFont typeface="Arial" panose="020B0604020202020204" pitchFamily="34" charset="0"/>
              <a:buChar char="•"/>
            </a:pPr>
            <a:r>
              <a:rPr sz="2400" dirty="0"/>
              <a:t>Rank terms (or any other items) by decreasing frequency</a:t>
            </a:r>
            <a:endParaRPr lang="en-US" sz="2400" dirty="0"/>
          </a:p>
          <a:p>
            <a:pPr marL="368068" indent="-342900">
              <a:spcBef>
                <a:spcPts val="664"/>
              </a:spcBef>
              <a:buFont typeface="Arial" panose="020B0604020202020204" pitchFamily="34" charset="0"/>
              <a:buChar char="•"/>
            </a:pPr>
            <a:r>
              <a:rPr lang="en-US" sz="2400" dirty="0" err="1"/>
              <a:t>Zipf's</a:t>
            </a:r>
            <a:r>
              <a:rPr lang="en-US" sz="2400" dirty="0"/>
              <a:t> law states that given a large sample of words used, the frequency of any word is inversely proportional to its rank in the frequency table. </a:t>
            </a:r>
            <a:endParaRPr lang="en-US" sz="2400" dirty="0" smtClean="0"/>
          </a:p>
          <a:p>
            <a:pPr marL="368068" indent="-342900">
              <a:spcBef>
                <a:spcPts val="664"/>
              </a:spcBef>
              <a:buFont typeface="Arial" panose="020B0604020202020204" pitchFamily="34" charset="0"/>
              <a:buChar char="•"/>
            </a:pPr>
            <a:r>
              <a:rPr lang="en-US" sz="2400" dirty="0"/>
              <a:t>Thus the most frequent word will occur about twice as often as the second most frequent word, three times as often as the third most frequent word, etc.</a:t>
            </a:r>
            <a:endParaRPr sz="2400" dirty="0">
              <a:cs typeface="Arial"/>
            </a:endParaRPr>
          </a:p>
          <a:p>
            <a:pPr marL="366809" marR="605281" indent="-342900">
              <a:lnSpc>
                <a:spcPct val="102600"/>
              </a:lnSpc>
              <a:spcBef>
                <a:spcPts val="595"/>
              </a:spcBef>
              <a:buFont typeface="Arial" panose="020B0604020202020204" pitchFamily="34" charset="0"/>
              <a:buChar char="•"/>
            </a:pPr>
            <a:r>
              <a:rPr sz="2400" spc="-50" dirty="0" err="1" smtClean="0">
                <a:cs typeface="Arial"/>
              </a:rPr>
              <a:t>Zipfian</a:t>
            </a:r>
            <a:r>
              <a:rPr sz="2400" spc="-50" dirty="0" smtClean="0">
                <a:cs typeface="Arial"/>
              </a:rPr>
              <a:t> </a:t>
            </a:r>
            <a:r>
              <a:rPr sz="2400" spc="-50" dirty="0">
                <a:cs typeface="Arial"/>
              </a:rPr>
              <a:t>distributions </a:t>
            </a:r>
            <a:r>
              <a:rPr sz="2400" spc="-10" dirty="0">
                <a:cs typeface="Arial"/>
              </a:rPr>
              <a:t>will </a:t>
            </a:r>
            <a:r>
              <a:rPr sz="2400" spc="-59" dirty="0">
                <a:cs typeface="Arial"/>
              </a:rPr>
              <a:t>look </a:t>
            </a:r>
            <a:r>
              <a:rPr sz="2400" spc="-89" dirty="0">
                <a:cs typeface="Arial"/>
              </a:rPr>
              <a:t>approximately </a:t>
            </a:r>
            <a:r>
              <a:rPr sz="2400" spc="-40" dirty="0">
                <a:cs typeface="Arial"/>
              </a:rPr>
              <a:t>straight in  </a:t>
            </a:r>
            <a:r>
              <a:rPr sz="2400" spc="-89" dirty="0">
                <a:cs typeface="Arial"/>
              </a:rPr>
              <a:t>log–log</a:t>
            </a:r>
            <a:r>
              <a:rPr sz="2400" spc="99" dirty="0">
                <a:cs typeface="Arial"/>
              </a:rPr>
              <a:t> </a:t>
            </a:r>
            <a:r>
              <a:rPr sz="2400" spc="-129" dirty="0" smtClean="0">
                <a:cs typeface="Arial"/>
              </a:rPr>
              <a:t>graphs</a:t>
            </a:r>
            <a:endParaRPr lang="en-US" sz="2400" spc="-129" dirty="0" smtClean="0">
              <a:cs typeface="Arial"/>
            </a:endParaRPr>
          </a:p>
          <a:p>
            <a:pPr marL="366809" marR="605281" indent="-342900">
              <a:lnSpc>
                <a:spcPct val="102600"/>
              </a:lnSpc>
              <a:spcBef>
                <a:spcPts val="595"/>
              </a:spcBef>
              <a:buFont typeface="Arial" panose="020B0604020202020204" pitchFamily="34" charset="0"/>
              <a:buChar char="•"/>
            </a:pPr>
            <a:r>
              <a:rPr lang="en-US" sz="2400" spc="-20" dirty="0">
                <a:cs typeface="Arial"/>
              </a:rPr>
              <a:t>Most of </a:t>
            </a:r>
            <a:r>
              <a:rPr lang="en-US" sz="2400" spc="-30" dirty="0">
                <a:cs typeface="Arial"/>
              </a:rPr>
              <a:t>the </a:t>
            </a:r>
            <a:r>
              <a:rPr lang="en-US" sz="2400" spc="-50" dirty="0">
                <a:cs typeface="Arial"/>
              </a:rPr>
              <a:t>vocabulary </a:t>
            </a:r>
            <a:r>
              <a:rPr lang="en-US" sz="2400" spc="-5" dirty="0">
                <a:cs typeface="Arial"/>
              </a:rPr>
              <a:t>will </a:t>
            </a:r>
            <a:r>
              <a:rPr lang="en-US" sz="2400" spc="-45" dirty="0">
                <a:cs typeface="Arial"/>
              </a:rPr>
              <a:t>occur </a:t>
            </a:r>
            <a:r>
              <a:rPr lang="en-US" sz="2400" spc="-55" dirty="0">
                <a:cs typeface="Arial"/>
              </a:rPr>
              <a:t>very</a:t>
            </a:r>
            <a:r>
              <a:rPr lang="en-US" sz="2400" spc="-135" dirty="0">
                <a:cs typeface="Arial"/>
              </a:rPr>
              <a:t> </a:t>
            </a:r>
            <a:r>
              <a:rPr lang="en-US" sz="2400" spc="-30" dirty="0" smtClean="0">
                <a:cs typeface="Arial"/>
              </a:rPr>
              <a:t>infrequently</a:t>
            </a:r>
          </a:p>
          <a:p>
            <a:pPr marL="366809" marR="605281" indent="-342900">
              <a:lnSpc>
                <a:spcPct val="102600"/>
              </a:lnSpc>
              <a:spcBef>
                <a:spcPts val="595"/>
              </a:spcBef>
              <a:buFont typeface="Arial" panose="020B0604020202020204" pitchFamily="34" charset="0"/>
              <a:buChar char="•"/>
            </a:pPr>
            <a:r>
              <a:rPr lang="en-US" sz="2400" spc="-10" dirty="0">
                <a:cs typeface="Arial"/>
              </a:rPr>
              <a:t>A </a:t>
            </a:r>
            <a:r>
              <a:rPr lang="en-US" sz="2400" spc="-50" dirty="0">
                <a:cs typeface="Arial"/>
              </a:rPr>
              <a:t>few </a:t>
            </a:r>
            <a:r>
              <a:rPr lang="en-US" sz="2400" spc="-45" dirty="0">
                <a:cs typeface="Arial"/>
              </a:rPr>
              <a:t>terms </a:t>
            </a:r>
            <a:r>
              <a:rPr lang="en-US" sz="2400" spc="-5" dirty="0">
                <a:cs typeface="Arial"/>
              </a:rPr>
              <a:t>will </a:t>
            </a:r>
            <a:r>
              <a:rPr lang="en-US" sz="2400" spc="-70" dirty="0">
                <a:cs typeface="Arial"/>
              </a:rPr>
              <a:t>appear </a:t>
            </a:r>
            <a:r>
              <a:rPr lang="en-US" sz="2400" spc="-20" dirty="0">
                <a:cs typeface="Arial"/>
              </a:rPr>
              <a:t>in </a:t>
            </a:r>
            <a:r>
              <a:rPr lang="en-US" sz="2400" spc="-55" dirty="0">
                <a:cs typeface="Arial"/>
              </a:rPr>
              <a:t>much </a:t>
            </a:r>
            <a:r>
              <a:rPr lang="en-US" sz="2400" spc="-20" dirty="0">
                <a:cs typeface="Arial"/>
              </a:rPr>
              <a:t>of </a:t>
            </a:r>
            <a:r>
              <a:rPr lang="en-US" sz="2400" spc="-30" dirty="0">
                <a:cs typeface="Arial"/>
              </a:rPr>
              <a:t>the </a:t>
            </a:r>
            <a:r>
              <a:rPr lang="en-US" sz="2400" spc="-35" dirty="0">
                <a:cs typeface="Arial"/>
              </a:rPr>
              <a:t>collection </a:t>
            </a:r>
            <a:r>
              <a:rPr lang="en-US" sz="2400" spc="-60" dirty="0">
                <a:cs typeface="Arial"/>
              </a:rPr>
              <a:t>(even </a:t>
            </a:r>
            <a:r>
              <a:rPr lang="en-US" sz="2400" spc="20" dirty="0">
                <a:cs typeface="Arial"/>
              </a:rPr>
              <a:t>if  </a:t>
            </a:r>
            <a:r>
              <a:rPr lang="en-US" sz="2400" spc="-40" dirty="0">
                <a:cs typeface="Arial"/>
              </a:rPr>
              <a:t>stopping </a:t>
            </a:r>
            <a:r>
              <a:rPr lang="en-US" sz="2400" spc="-60" dirty="0">
                <a:cs typeface="Arial"/>
              </a:rPr>
              <a:t>is</a:t>
            </a:r>
            <a:r>
              <a:rPr lang="en-US" sz="2400" spc="-120" dirty="0">
                <a:cs typeface="Arial"/>
              </a:rPr>
              <a:t> </a:t>
            </a:r>
            <a:r>
              <a:rPr lang="en-US" sz="2400" spc="-35" dirty="0">
                <a:cs typeface="Arial"/>
              </a:rPr>
              <a:t>applied).</a:t>
            </a:r>
            <a:endParaRPr sz="2400" dirty="0">
              <a:cs typeface="Arial"/>
            </a:endParaRPr>
          </a:p>
        </p:txBody>
      </p:sp>
    </p:spTree>
    <p:extLst>
      <p:ext uri="{BB962C8B-B14F-4D97-AF65-F5344CB8AC3E}">
        <p14:creationId xmlns:p14="http://schemas.microsoft.com/office/powerpoint/2010/main" val="3820144036"/>
      </p:ext>
    </p:extLst>
  </p:cSld>
  <p:clrMapOvr>
    <a:masterClrMapping/>
  </p:clrMapOvr>
  <p:transition>
    <p:cu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07748" y="179800"/>
            <a:ext cx="6976285" cy="711415"/>
          </a:xfrm>
          <a:prstGeom prst="rect">
            <a:avLst/>
          </a:prstGeom>
        </p:spPr>
        <p:txBody>
          <a:bodyPr vert="horz" wrap="square" lIns="0" tIns="33975" rIns="0" bIns="0" rtlCol="0" anchor="ctr">
            <a:spAutoFit/>
          </a:bodyPr>
          <a:lstStyle/>
          <a:p>
            <a:pPr marL="25168">
              <a:lnSpc>
                <a:spcPct val="100000"/>
              </a:lnSpc>
              <a:spcBef>
                <a:spcPts val="268"/>
              </a:spcBef>
            </a:pPr>
            <a:r>
              <a:rPr spc="-79" dirty="0"/>
              <a:t>Distribution </a:t>
            </a:r>
            <a:r>
              <a:rPr spc="-139" dirty="0"/>
              <a:t>of </a:t>
            </a:r>
            <a:r>
              <a:rPr spc="-159" dirty="0"/>
              <a:t>term </a:t>
            </a:r>
            <a:r>
              <a:rPr spc="-168" dirty="0" smtClean="0"/>
              <a:t>frequencies</a:t>
            </a:r>
            <a:endParaRPr spc="-109" dirty="0"/>
          </a:p>
        </p:txBody>
      </p:sp>
      <p:grpSp>
        <p:nvGrpSpPr>
          <p:cNvPr id="23" name="Group 22"/>
          <p:cNvGrpSpPr/>
          <p:nvPr/>
        </p:nvGrpSpPr>
        <p:grpSpPr>
          <a:xfrm>
            <a:off x="336564" y="1632566"/>
            <a:ext cx="6680245" cy="3475708"/>
            <a:chOff x="2584778" y="1270351"/>
            <a:chExt cx="6573488" cy="3377199"/>
          </a:xfrm>
        </p:grpSpPr>
        <p:sp>
          <p:nvSpPr>
            <p:cNvPr id="3" name="object 3"/>
            <p:cNvSpPr/>
            <p:nvPr/>
          </p:nvSpPr>
          <p:spPr>
            <a:xfrm>
              <a:off x="3960155" y="1610737"/>
              <a:ext cx="5007473" cy="2462838"/>
            </a:xfrm>
            <a:prstGeom prst="rect">
              <a:avLst/>
            </a:prstGeom>
            <a:blipFill>
              <a:blip r:embed="rId2" cstate="print"/>
              <a:stretch>
                <a:fillRect/>
              </a:stretch>
            </a:blipFill>
          </p:spPr>
          <p:txBody>
            <a:bodyPr wrap="square" lIns="0" tIns="0" rIns="0" bIns="0" rtlCol="0"/>
            <a:lstStyle/>
            <a:p>
              <a:endParaRPr sz="3567"/>
            </a:p>
          </p:txBody>
        </p:sp>
        <p:sp>
          <p:nvSpPr>
            <p:cNvPr id="4" name="object 4"/>
            <p:cNvSpPr/>
            <p:nvPr/>
          </p:nvSpPr>
          <p:spPr>
            <a:xfrm>
              <a:off x="3969592" y="4169840"/>
              <a:ext cx="4329978" cy="0"/>
            </a:xfrm>
            <a:custGeom>
              <a:avLst/>
              <a:gdLst/>
              <a:ahLst/>
              <a:cxnLst/>
              <a:rect l="l" t="t" r="r" b="b"/>
              <a:pathLst>
                <a:path w="2185035">
                  <a:moveTo>
                    <a:pt x="0" y="0"/>
                  </a:moveTo>
                  <a:lnTo>
                    <a:pt x="2184781" y="0"/>
                  </a:lnTo>
                </a:path>
              </a:pathLst>
            </a:custGeom>
            <a:ln w="9525">
              <a:solidFill>
                <a:srgbClr val="000000"/>
              </a:solidFill>
            </a:ln>
          </p:spPr>
          <p:txBody>
            <a:bodyPr wrap="square" lIns="0" tIns="0" rIns="0" bIns="0" rtlCol="0"/>
            <a:lstStyle/>
            <a:p>
              <a:endParaRPr sz="3567"/>
            </a:p>
          </p:txBody>
        </p:sp>
        <p:sp>
          <p:nvSpPr>
            <p:cNvPr id="5" name="object 5"/>
            <p:cNvSpPr/>
            <p:nvPr/>
          </p:nvSpPr>
          <p:spPr>
            <a:xfrm>
              <a:off x="3969591" y="4169841"/>
              <a:ext cx="0" cy="120801"/>
            </a:xfrm>
            <a:custGeom>
              <a:avLst/>
              <a:gdLst/>
              <a:ahLst/>
              <a:cxnLst/>
              <a:rect l="l" t="t" r="r" b="b"/>
              <a:pathLst>
                <a:path h="60960">
                  <a:moveTo>
                    <a:pt x="0" y="0"/>
                  </a:moveTo>
                  <a:lnTo>
                    <a:pt x="0" y="60959"/>
                  </a:lnTo>
                </a:path>
              </a:pathLst>
            </a:custGeom>
            <a:ln w="9525">
              <a:solidFill>
                <a:srgbClr val="000000"/>
              </a:solidFill>
            </a:ln>
          </p:spPr>
          <p:txBody>
            <a:bodyPr wrap="square" lIns="0" tIns="0" rIns="0" bIns="0" rtlCol="0"/>
            <a:lstStyle/>
            <a:p>
              <a:endParaRPr sz="3567"/>
            </a:p>
          </p:txBody>
        </p:sp>
        <p:sp>
          <p:nvSpPr>
            <p:cNvPr id="6" name="object 6"/>
            <p:cNvSpPr/>
            <p:nvPr/>
          </p:nvSpPr>
          <p:spPr>
            <a:xfrm>
              <a:off x="4835335" y="4169841"/>
              <a:ext cx="0" cy="120801"/>
            </a:xfrm>
            <a:custGeom>
              <a:avLst/>
              <a:gdLst/>
              <a:ahLst/>
              <a:cxnLst/>
              <a:rect l="l" t="t" r="r" b="b"/>
              <a:pathLst>
                <a:path h="60960">
                  <a:moveTo>
                    <a:pt x="0" y="0"/>
                  </a:moveTo>
                  <a:lnTo>
                    <a:pt x="0" y="60959"/>
                  </a:lnTo>
                </a:path>
              </a:pathLst>
            </a:custGeom>
            <a:ln w="9525">
              <a:solidFill>
                <a:srgbClr val="000000"/>
              </a:solidFill>
            </a:ln>
          </p:spPr>
          <p:txBody>
            <a:bodyPr wrap="square" lIns="0" tIns="0" rIns="0" bIns="0" rtlCol="0"/>
            <a:lstStyle/>
            <a:p>
              <a:endParaRPr sz="3567"/>
            </a:p>
          </p:txBody>
        </p:sp>
        <p:sp>
          <p:nvSpPr>
            <p:cNvPr id="7" name="object 7"/>
            <p:cNvSpPr/>
            <p:nvPr/>
          </p:nvSpPr>
          <p:spPr>
            <a:xfrm>
              <a:off x="5701330" y="4169841"/>
              <a:ext cx="0" cy="120801"/>
            </a:xfrm>
            <a:custGeom>
              <a:avLst/>
              <a:gdLst/>
              <a:ahLst/>
              <a:cxnLst/>
              <a:rect l="l" t="t" r="r" b="b"/>
              <a:pathLst>
                <a:path h="60960">
                  <a:moveTo>
                    <a:pt x="0" y="0"/>
                  </a:moveTo>
                  <a:lnTo>
                    <a:pt x="0" y="60959"/>
                  </a:lnTo>
                </a:path>
              </a:pathLst>
            </a:custGeom>
            <a:ln w="9525">
              <a:solidFill>
                <a:srgbClr val="000000"/>
              </a:solidFill>
            </a:ln>
          </p:spPr>
          <p:txBody>
            <a:bodyPr wrap="square" lIns="0" tIns="0" rIns="0" bIns="0" rtlCol="0"/>
            <a:lstStyle/>
            <a:p>
              <a:endParaRPr sz="3567"/>
            </a:p>
          </p:txBody>
        </p:sp>
        <p:sp>
          <p:nvSpPr>
            <p:cNvPr id="8" name="object 8"/>
            <p:cNvSpPr/>
            <p:nvPr/>
          </p:nvSpPr>
          <p:spPr>
            <a:xfrm>
              <a:off x="6567326" y="4169841"/>
              <a:ext cx="0" cy="120801"/>
            </a:xfrm>
            <a:custGeom>
              <a:avLst/>
              <a:gdLst/>
              <a:ahLst/>
              <a:cxnLst/>
              <a:rect l="l" t="t" r="r" b="b"/>
              <a:pathLst>
                <a:path h="60960">
                  <a:moveTo>
                    <a:pt x="0" y="0"/>
                  </a:moveTo>
                  <a:lnTo>
                    <a:pt x="0" y="60959"/>
                  </a:lnTo>
                </a:path>
              </a:pathLst>
            </a:custGeom>
            <a:ln w="9525">
              <a:solidFill>
                <a:srgbClr val="000000"/>
              </a:solidFill>
            </a:ln>
          </p:spPr>
          <p:txBody>
            <a:bodyPr wrap="square" lIns="0" tIns="0" rIns="0" bIns="0" rtlCol="0"/>
            <a:lstStyle/>
            <a:p>
              <a:endParaRPr sz="3567"/>
            </a:p>
          </p:txBody>
        </p:sp>
        <p:sp>
          <p:nvSpPr>
            <p:cNvPr id="9" name="object 9"/>
            <p:cNvSpPr/>
            <p:nvPr/>
          </p:nvSpPr>
          <p:spPr>
            <a:xfrm>
              <a:off x="7433070" y="4169841"/>
              <a:ext cx="0" cy="120801"/>
            </a:xfrm>
            <a:custGeom>
              <a:avLst/>
              <a:gdLst/>
              <a:ahLst/>
              <a:cxnLst/>
              <a:rect l="l" t="t" r="r" b="b"/>
              <a:pathLst>
                <a:path h="60960">
                  <a:moveTo>
                    <a:pt x="0" y="0"/>
                  </a:moveTo>
                  <a:lnTo>
                    <a:pt x="0" y="60959"/>
                  </a:lnTo>
                </a:path>
              </a:pathLst>
            </a:custGeom>
            <a:ln w="9525">
              <a:solidFill>
                <a:srgbClr val="000000"/>
              </a:solidFill>
            </a:ln>
          </p:spPr>
          <p:txBody>
            <a:bodyPr wrap="square" lIns="0" tIns="0" rIns="0" bIns="0" rtlCol="0"/>
            <a:lstStyle/>
            <a:p>
              <a:endParaRPr sz="3567"/>
            </a:p>
          </p:txBody>
        </p:sp>
        <p:sp>
          <p:nvSpPr>
            <p:cNvPr id="10" name="object 10"/>
            <p:cNvSpPr/>
            <p:nvPr/>
          </p:nvSpPr>
          <p:spPr>
            <a:xfrm>
              <a:off x="8299065" y="4169841"/>
              <a:ext cx="0" cy="120801"/>
            </a:xfrm>
            <a:custGeom>
              <a:avLst/>
              <a:gdLst/>
              <a:ahLst/>
              <a:cxnLst/>
              <a:rect l="l" t="t" r="r" b="b"/>
              <a:pathLst>
                <a:path h="60960">
                  <a:moveTo>
                    <a:pt x="0" y="0"/>
                  </a:moveTo>
                  <a:lnTo>
                    <a:pt x="0" y="60959"/>
                  </a:lnTo>
                </a:path>
              </a:pathLst>
            </a:custGeom>
            <a:ln w="9525">
              <a:solidFill>
                <a:srgbClr val="000000"/>
              </a:solidFill>
            </a:ln>
          </p:spPr>
          <p:txBody>
            <a:bodyPr wrap="square" lIns="0" tIns="0" rIns="0" bIns="0" rtlCol="0"/>
            <a:lstStyle/>
            <a:p>
              <a:endParaRPr sz="3567"/>
            </a:p>
          </p:txBody>
        </p:sp>
        <p:sp>
          <p:nvSpPr>
            <p:cNvPr id="11" name="object 11"/>
            <p:cNvSpPr txBox="1"/>
            <p:nvPr/>
          </p:nvSpPr>
          <p:spPr>
            <a:xfrm>
              <a:off x="3888303" y="4378224"/>
              <a:ext cx="162327" cy="269326"/>
            </a:xfrm>
            <a:prstGeom prst="rect">
              <a:avLst/>
            </a:prstGeom>
          </p:spPr>
          <p:txBody>
            <a:bodyPr vert="horz" wrap="square" lIns="0" tIns="25167" rIns="0" bIns="0" rtlCol="0">
              <a:spAutoFit/>
            </a:bodyPr>
            <a:lstStyle/>
            <a:p>
              <a:pPr marL="25168">
                <a:spcBef>
                  <a:spcPts val="198"/>
                </a:spcBef>
              </a:pPr>
              <a:r>
                <a:rPr sz="1585" dirty="0">
                  <a:latin typeface="Arial"/>
                  <a:cs typeface="Arial"/>
                </a:rPr>
                <a:t>0</a:t>
              </a:r>
              <a:endParaRPr sz="1585">
                <a:latin typeface="Arial"/>
                <a:cs typeface="Arial"/>
              </a:endParaRPr>
            </a:p>
          </p:txBody>
        </p:sp>
        <p:sp>
          <p:nvSpPr>
            <p:cNvPr id="12" name="object 12"/>
            <p:cNvSpPr txBox="1"/>
            <p:nvPr/>
          </p:nvSpPr>
          <p:spPr>
            <a:xfrm>
              <a:off x="4530312" y="4378223"/>
              <a:ext cx="4131159" cy="269326"/>
            </a:xfrm>
            <a:prstGeom prst="rect">
              <a:avLst/>
            </a:prstGeom>
          </p:spPr>
          <p:txBody>
            <a:bodyPr vert="horz" wrap="square" lIns="0" tIns="25167" rIns="0" bIns="0" rtlCol="0">
              <a:spAutoFit/>
            </a:bodyPr>
            <a:lstStyle/>
            <a:p>
              <a:pPr marL="25168">
                <a:spcBef>
                  <a:spcPts val="198"/>
                </a:spcBef>
              </a:pPr>
              <a:r>
                <a:rPr sz="1585" dirty="0">
                  <a:latin typeface="Arial"/>
                  <a:cs typeface="Arial"/>
                </a:rPr>
                <a:t>50000 100000 150000 200000</a:t>
              </a:r>
              <a:r>
                <a:rPr sz="1585" spc="168" dirty="0">
                  <a:latin typeface="Arial"/>
                  <a:cs typeface="Arial"/>
                </a:rPr>
                <a:t> </a:t>
              </a:r>
              <a:r>
                <a:rPr sz="1585" dirty="0">
                  <a:latin typeface="Arial"/>
                  <a:cs typeface="Arial"/>
                </a:rPr>
                <a:t>250000</a:t>
              </a:r>
              <a:endParaRPr sz="1585">
                <a:latin typeface="Arial"/>
                <a:cs typeface="Arial"/>
              </a:endParaRPr>
            </a:p>
          </p:txBody>
        </p:sp>
        <p:sp>
          <p:nvSpPr>
            <p:cNvPr id="13" name="object 13"/>
            <p:cNvSpPr/>
            <p:nvPr/>
          </p:nvSpPr>
          <p:spPr>
            <a:xfrm>
              <a:off x="3770017" y="1424625"/>
              <a:ext cx="0" cy="2640015"/>
            </a:xfrm>
            <a:custGeom>
              <a:avLst/>
              <a:gdLst/>
              <a:ahLst/>
              <a:cxnLst/>
              <a:rect l="l" t="t" r="r" b="b"/>
              <a:pathLst>
                <a:path h="1332230">
                  <a:moveTo>
                    <a:pt x="0" y="1331976"/>
                  </a:moveTo>
                  <a:lnTo>
                    <a:pt x="0" y="0"/>
                  </a:lnTo>
                </a:path>
              </a:pathLst>
            </a:custGeom>
            <a:ln w="9525">
              <a:solidFill>
                <a:srgbClr val="000000"/>
              </a:solidFill>
            </a:ln>
          </p:spPr>
          <p:txBody>
            <a:bodyPr wrap="square" lIns="0" tIns="0" rIns="0" bIns="0" rtlCol="0"/>
            <a:lstStyle/>
            <a:p>
              <a:endParaRPr sz="3567"/>
            </a:p>
          </p:txBody>
        </p:sp>
        <p:sp>
          <p:nvSpPr>
            <p:cNvPr id="14" name="object 14"/>
            <p:cNvSpPr/>
            <p:nvPr/>
          </p:nvSpPr>
          <p:spPr>
            <a:xfrm>
              <a:off x="3649216" y="4064137"/>
              <a:ext cx="120801" cy="0"/>
            </a:xfrm>
            <a:custGeom>
              <a:avLst/>
              <a:gdLst/>
              <a:ahLst/>
              <a:cxnLst/>
              <a:rect l="l" t="t" r="r" b="b"/>
              <a:pathLst>
                <a:path w="60959">
                  <a:moveTo>
                    <a:pt x="60960" y="0"/>
                  </a:moveTo>
                  <a:lnTo>
                    <a:pt x="0" y="0"/>
                  </a:lnTo>
                </a:path>
              </a:pathLst>
            </a:custGeom>
            <a:ln w="9525">
              <a:solidFill>
                <a:srgbClr val="000000"/>
              </a:solidFill>
            </a:ln>
          </p:spPr>
          <p:txBody>
            <a:bodyPr wrap="square" lIns="0" tIns="0" rIns="0" bIns="0" rtlCol="0"/>
            <a:lstStyle/>
            <a:p>
              <a:endParaRPr sz="3567"/>
            </a:p>
          </p:txBody>
        </p:sp>
        <p:sp>
          <p:nvSpPr>
            <p:cNvPr id="15" name="object 15"/>
            <p:cNvSpPr/>
            <p:nvPr/>
          </p:nvSpPr>
          <p:spPr>
            <a:xfrm>
              <a:off x="3649216" y="3404261"/>
              <a:ext cx="120801" cy="0"/>
            </a:xfrm>
            <a:custGeom>
              <a:avLst/>
              <a:gdLst/>
              <a:ahLst/>
              <a:cxnLst/>
              <a:rect l="l" t="t" r="r" b="b"/>
              <a:pathLst>
                <a:path w="60959">
                  <a:moveTo>
                    <a:pt x="60960" y="0"/>
                  </a:moveTo>
                  <a:lnTo>
                    <a:pt x="0" y="0"/>
                  </a:lnTo>
                </a:path>
              </a:pathLst>
            </a:custGeom>
            <a:ln w="9525">
              <a:solidFill>
                <a:srgbClr val="000000"/>
              </a:solidFill>
            </a:ln>
          </p:spPr>
          <p:txBody>
            <a:bodyPr wrap="square" lIns="0" tIns="0" rIns="0" bIns="0" rtlCol="0"/>
            <a:lstStyle/>
            <a:p>
              <a:endParaRPr sz="3567"/>
            </a:p>
          </p:txBody>
        </p:sp>
        <p:sp>
          <p:nvSpPr>
            <p:cNvPr id="16" name="object 16"/>
            <p:cNvSpPr/>
            <p:nvPr/>
          </p:nvSpPr>
          <p:spPr>
            <a:xfrm>
              <a:off x="3649216" y="2744381"/>
              <a:ext cx="120801" cy="0"/>
            </a:xfrm>
            <a:custGeom>
              <a:avLst/>
              <a:gdLst/>
              <a:ahLst/>
              <a:cxnLst/>
              <a:rect l="l" t="t" r="r" b="b"/>
              <a:pathLst>
                <a:path w="60959">
                  <a:moveTo>
                    <a:pt x="60960" y="0"/>
                  </a:moveTo>
                  <a:lnTo>
                    <a:pt x="0" y="0"/>
                  </a:lnTo>
                </a:path>
              </a:pathLst>
            </a:custGeom>
            <a:ln w="9525">
              <a:solidFill>
                <a:srgbClr val="000000"/>
              </a:solidFill>
            </a:ln>
          </p:spPr>
          <p:txBody>
            <a:bodyPr wrap="square" lIns="0" tIns="0" rIns="0" bIns="0" rtlCol="0"/>
            <a:lstStyle/>
            <a:p>
              <a:endParaRPr sz="3567"/>
            </a:p>
          </p:txBody>
        </p:sp>
        <p:sp>
          <p:nvSpPr>
            <p:cNvPr id="17" name="object 17"/>
            <p:cNvSpPr/>
            <p:nvPr/>
          </p:nvSpPr>
          <p:spPr>
            <a:xfrm>
              <a:off x="3649216" y="2084503"/>
              <a:ext cx="120801" cy="0"/>
            </a:xfrm>
            <a:custGeom>
              <a:avLst/>
              <a:gdLst/>
              <a:ahLst/>
              <a:cxnLst/>
              <a:rect l="l" t="t" r="r" b="b"/>
              <a:pathLst>
                <a:path w="60959">
                  <a:moveTo>
                    <a:pt x="60960" y="0"/>
                  </a:moveTo>
                  <a:lnTo>
                    <a:pt x="0" y="0"/>
                  </a:lnTo>
                </a:path>
              </a:pathLst>
            </a:custGeom>
            <a:ln w="9525">
              <a:solidFill>
                <a:srgbClr val="000000"/>
              </a:solidFill>
            </a:ln>
          </p:spPr>
          <p:txBody>
            <a:bodyPr wrap="square" lIns="0" tIns="0" rIns="0" bIns="0" rtlCol="0"/>
            <a:lstStyle/>
            <a:p>
              <a:endParaRPr sz="3567"/>
            </a:p>
          </p:txBody>
        </p:sp>
        <p:sp>
          <p:nvSpPr>
            <p:cNvPr id="18" name="object 18"/>
            <p:cNvSpPr/>
            <p:nvPr/>
          </p:nvSpPr>
          <p:spPr>
            <a:xfrm>
              <a:off x="3649216" y="1424625"/>
              <a:ext cx="120801" cy="0"/>
            </a:xfrm>
            <a:custGeom>
              <a:avLst/>
              <a:gdLst/>
              <a:ahLst/>
              <a:cxnLst/>
              <a:rect l="l" t="t" r="r" b="b"/>
              <a:pathLst>
                <a:path w="60959">
                  <a:moveTo>
                    <a:pt x="60960" y="0"/>
                  </a:moveTo>
                  <a:lnTo>
                    <a:pt x="0" y="0"/>
                  </a:lnTo>
                </a:path>
              </a:pathLst>
            </a:custGeom>
            <a:ln w="9525">
              <a:solidFill>
                <a:srgbClr val="000000"/>
              </a:solidFill>
            </a:ln>
          </p:spPr>
          <p:txBody>
            <a:bodyPr wrap="square" lIns="0" tIns="0" rIns="0" bIns="0" rtlCol="0"/>
            <a:lstStyle/>
            <a:p>
              <a:endParaRPr sz="3567"/>
            </a:p>
          </p:txBody>
        </p:sp>
        <p:sp>
          <p:nvSpPr>
            <p:cNvPr id="19" name="object 19"/>
            <p:cNvSpPr txBox="1"/>
            <p:nvPr/>
          </p:nvSpPr>
          <p:spPr>
            <a:xfrm>
              <a:off x="2937997" y="1270351"/>
              <a:ext cx="616591" cy="2958780"/>
            </a:xfrm>
            <a:prstGeom prst="rect">
              <a:avLst/>
            </a:prstGeom>
          </p:spPr>
          <p:txBody>
            <a:bodyPr vert="horz" wrap="square" lIns="0" tIns="25167" rIns="0" bIns="0" rtlCol="0">
              <a:spAutoFit/>
            </a:bodyPr>
            <a:lstStyle/>
            <a:p>
              <a:pPr marL="25168">
                <a:spcBef>
                  <a:spcPts val="198"/>
                </a:spcBef>
              </a:pPr>
              <a:r>
                <a:rPr sz="1585" dirty="0">
                  <a:latin typeface="Arial"/>
                  <a:cs typeface="Arial"/>
                </a:rPr>
                <a:t>4e+05</a:t>
              </a:r>
              <a:endParaRPr sz="1585">
                <a:latin typeface="Arial"/>
                <a:cs typeface="Arial"/>
              </a:endParaRPr>
            </a:p>
            <a:p>
              <a:pPr>
                <a:lnSpc>
                  <a:spcPct val="100000"/>
                </a:lnSpc>
              </a:pPr>
              <a:endParaRPr sz="1784">
                <a:latin typeface="Times New Roman"/>
                <a:cs typeface="Times New Roman"/>
              </a:endParaRPr>
            </a:p>
            <a:p>
              <a:pPr marL="25168">
                <a:spcBef>
                  <a:spcPts val="1239"/>
                </a:spcBef>
              </a:pPr>
              <a:r>
                <a:rPr sz="1585" dirty="0">
                  <a:latin typeface="Arial"/>
                  <a:cs typeface="Arial"/>
                </a:rPr>
                <a:t>3e+05</a:t>
              </a:r>
              <a:endParaRPr sz="1585">
                <a:latin typeface="Arial"/>
                <a:cs typeface="Arial"/>
              </a:endParaRPr>
            </a:p>
            <a:p>
              <a:pPr>
                <a:lnSpc>
                  <a:spcPct val="100000"/>
                </a:lnSpc>
              </a:pPr>
              <a:endParaRPr sz="1784">
                <a:latin typeface="Times New Roman"/>
                <a:cs typeface="Times New Roman"/>
              </a:endParaRPr>
            </a:p>
            <a:p>
              <a:pPr marL="25168">
                <a:spcBef>
                  <a:spcPts val="1248"/>
                </a:spcBef>
              </a:pPr>
              <a:r>
                <a:rPr sz="1585" dirty="0">
                  <a:latin typeface="Arial"/>
                  <a:cs typeface="Arial"/>
                </a:rPr>
                <a:t>2e+05</a:t>
              </a:r>
              <a:endParaRPr sz="1585">
                <a:latin typeface="Arial"/>
                <a:cs typeface="Arial"/>
              </a:endParaRPr>
            </a:p>
            <a:p>
              <a:pPr>
                <a:lnSpc>
                  <a:spcPct val="100000"/>
                </a:lnSpc>
              </a:pPr>
              <a:endParaRPr sz="1784">
                <a:latin typeface="Times New Roman"/>
                <a:cs typeface="Times New Roman"/>
              </a:endParaRPr>
            </a:p>
            <a:p>
              <a:pPr marL="25168">
                <a:spcBef>
                  <a:spcPts val="1239"/>
                </a:spcBef>
              </a:pPr>
              <a:r>
                <a:rPr sz="1585" dirty="0">
                  <a:latin typeface="Arial"/>
                  <a:cs typeface="Arial"/>
                </a:rPr>
                <a:t>1e+05</a:t>
              </a:r>
              <a:endParaRPr sz="1585">
                <a:latin typeface="Arial"/>
                <a:cs typeface="Arial"/>
              </a:endParaRPr>
            </a:p>
            <a:p>
              <a:pPr>
                <a:lnSpc>
                  <a:spcPct val="100000"/>
                </a:lnSpc>
              </a:pPr>
              <a:endParaRPr sz="1784">
                <a:latin typeface="Times New Roman"/>
                <a:cs typeface="Times New Roman"/>
              </a:endParaRPr>
            </a:p>
            <a:p>
              <a:pPr marL="25168">
                <a:spcBef>
                  <a:spcPts val="1248"/>
                </a:spcBef>
              </a:pPr>
              <a:r>
                <a:rPr sz="1585" dirty="0">
                  <a:latin typeface="Arial"/>
                  <a:cs typeface="Arial"/>
                </a:rPr>
                <a:t>0e+00</a:t>
              </a:r>
              <a:endParaRPr sz="1585">
                <a:latin typeface="Arial"/>
                <a:cs typeface="Arial"/>
              </a:endParaRPr>
            </a:p>
          </p:txBody>
        </p:sp>
        <p:sp>
          <p:nvSpPr>
            <p:cNvPr id="20" name="object 20"/>
            <p:cNvSpPr/>
            <p:nvPr/>
          </p:nvSpPr>
          <p:spPr>
            <a:xfrm>
              <a:off x="3770017" y="1318924"/>
              <a:ext cx="5388249" cy="2851418"/>
            </a:xfrm>
            <a:custGeom>
              <a:avLst/>
              <a:gdLst/>
              <a:ahLst/>
              <a:cxnLst/>
              <a:rect l="l" t="t" r="r" b="b"/>
              <a:pathLst>
                <a:path w="2719070" h="1438910">
                  <a:moveTo>
                    <a:pt x="0" y="1438655"/>
                  </a:moveTo>
                  <a:lnTo>
                    <a:pt x="2718816" y="1438655"/>
                  </a:lnTo>
                  <a:lnTo>
                    <a:pt x="2718816" y="0"/>
                  </a:lnTo>
                  <a:lnTo>
                    <a:pt x="0" y="0"/>
                  </a:lnTo>
                  <a:lnTo>
                    <a:pt x="0" y="1438655"/>
                  </a:lnTo>
                </a:path>
              </a:pathLst>
            </a:custGeom>
            <a:ln w="9525">
              <a:solidFill>
                <a:srgbClr val="000000"/>
              </a:solidFill>
            </a:ln>
          </p:spPr>
          <p:txBody>
            <a:bodyPr wrap="square" lIns="0" tIns="0" rIns="0" bIns="0" rtlCol="0"/>
            <a:lstStyle/>
            <a:p>
              <a:endParaRPr sz="3567"/>
            </a:p>
          </p:txBody>
        </p:sp>
        <p:sp>
          <p:nvSpPr>
            <p:cNvPr id="21" name="object 21"/>
            <p:cNvSpPr txBox="1"/>
            <p:nvPr/>
          </p:nvSpPr>
          <p:spPr>
            <a:xfrm>
              <a:off x="2584778" y="2003340"/>
              <a:ext cx="1450052" cy="1465976"/>
            </a:xfrm>
            <a:prstGeom prst="rect">
              <a:avLst/>
            </a:prstGeom>
          </p:spPr>
          <p:txBody>
            <a:bodyPr vert="vert270" wrap="square" lIns="0" tIns="6292" rIns="0" bIns="0" rtlCol="0">
              <a:spAutoFit/>
            </a:bodyPr>
            <a:lstStyle/>
            <a:p>
              <a:pPr marL="25168">
                <a:spcBef>
                  <a:spcPts val="50"/>
                </a:spcBef>
              </a:pPr>
              <a:r>
                <a:rPr sz="1585" spc="-20" dirty="0">
                  <a:latin typeface="Arial"/>
                  <a:cs typeface="Arial"/>
                </a:rPr>
                <a:t>Word</a:t>
              </a:r>
              <a:r>
                <a:rPr sz="1585" spc="-119" dirty="0">
                  <a:latin typeface="Arial"/>
                  <a:cs typeface="Arial"/>
                </a:rPr>
                <a:t> </a:t>
              </a:r>
              <a:r>
                <a:rPr sz="1585" dirty="0">
                  <a:latin typeface="Arial"/>
                  <a:cs typeface="Arial"/>
                </a:rPr>
                <a:t>frequency</a:t>
              </a:r>
            </a:p>
          </p:txBody>
        </p:sp>
      </p:grpSp>
      <p:sp>
        <p:nvSpPr>
          <p:cNvPr id="22" name="object 22"/>
          <p:cNvSpPr txBox="1"/>
          <p:nvPr/>
        </p:nvSpPr>
        <p:spPr>
          <a:xfrm>
            <a:off x="336563" y="5229319"/>
            <a:ext cx="9883201" cy="1367062"/>
          </a:xfrm>
          <a:prstGeom prst="rect">
            <a:avLst/>
          </a:prstGeom>
        </p:spPr>
        <p:txBody>
          <a:bodyPr vert="horz" wrap="square" lIns="0" tIns="25167" rIns="0" bIns="0" rtlCol="0">
            <a:spAutoFit/>
          </a:bodyPr>
          <a:lstStyle/>
          <a:p>
            <a:pPr marL="3060379">
              <a:spcBef>
                <a:spcPts val="198"/>
              </a:spcBef>
            </a:pPr>
            <a:r>
              <a:rPr sz="1585" spc="-20" dirty="0">
                <a:latin typeface="Arial"/>
                <a:cs typeface="Arial"/>
              </a:rPr>
              <a:t>Word </a:t>
            </a:r>
            <a:r>
              <a:rPr sz="1585" dirty="0">
                <a:latin typeface="Arial"/>
                <a:cs typeface="Arial"/>
              </a:rPr>
              <a:t>frequency</a:t>
            </a:r>
            <a:r>
              <a:rPr sz="1585" spc="-109" dirty="0">
                <a:latin typeface="Arial"/>
                <a:cs typeface="Arial"/>
              </a:rPr>
              <a:t> </a:t>
            </a:r>
            <a:r>
              <a:rPr sz="1585" spc="-10" dirty="0">
                <a:latin typeface="Arial"/>
                <a:cs typeface="Arial"/>
              </a:rPr>
              <a:t>rank</a:t>
            </a:r>
            <a:endParaRPr sz="1585" dirty="0">
              <a:latin typeface="Arial"/>
              <a:cs typeface="Arial"/>
            </a:endParaRPr>
          </a:p>
          <a:p>
            <a:pPr marL="25168">
              <a:spcBef>
                <a:spcPts val="1417"/>
              </a:spcBef>
            </a:pPr>
            <a:r>
              <a:rPr sz="2400" spc="-129" dirty="0" smtClean="0">
                <a:latin typeface="Arial"/>
                <a:cs typeface="Arial"/>
              </a:rPr>
              <a:t>Regular </a:t>
            </a:r>
            <a:r>
              <a:rPr sz="2400" spc="-99" dirty="0">
                <a:latin typeface="Arial"/>
                <a:cs typeface="Arial"/>
              </a:rPr>
              <a:t>graph </a:t>
            </a:r>
            <a:r>
              <a:rPr sz="2400" spc="-79" dirty="0">
                <a:latin typeface="Arial"/>
                <a:cs typeface="Arial"/>
              </a:rPr>
              <a:t>almost </a:t>
            </a:r>
            <a:r>
              <a:rPr sz="2400" spc="-69" dirty="0">
                <a:latin typeface="Arial"/>
                <a:cs typeface="Arial"/>
              </a:rPr>
              <a:t>perfect </a:t>
            </a:r>
            <a:r>
              <a:rPr sz="2400" spc="-50" dirty="0">
                <a:latin typeface="Arial"/>
                <a:cs typeface="Arial"/>
              </a:rPr>
              <a:t>L</a:t>
            </a:r>
            <a:r>
              <a:rPr sz="2400" spc="-396" dirty="0">
                <a:latin typeface="Arial"/>
                <a:cs typeface="Arial"/>
              </a:rPr>
              <a:t> </a:t>
            </a:r>
            <a:r>
              <a:rPr sz="2400" spc="-149" dirty="0">
                <a:latin typeface="Arial"/>
                <a:cs typeface="Arial"/>
              </a:rPr>
              <a:t>shape</a:t>
            </a:r>
            <a:r>
              <a:rPr sz="2400" spc="-149" dirty="0" smtClean="0">
                <a:latin typeface="Arial"/>
                <a:cs typeface="Arial"/>
              </a:rPr>
              <a:t>.</a:t>
            </a:r>
            <a:endParaRPr lang="en-US" sz="2400" spc="-149" dirty="0" smtClean="0">
              <a:latin typeface="Arial"/>
              <a:cs typeface="Arial"/>
            </a:endParaRPr>
          </a:p>
          <a:p>
            <a:pPr marL="25168">
              <a:spcBef>
                <a:spcPts val="1417"/>
              </a:spcBef>
            </a:pPr>
            <a:r>
              <a:rPr lang="en-US" sz="2400" spc="-30" dirty="0">
                <a:latin typeface="Arial"/>
                <a:cs typeface="Arial"/>
              </a:rPr>
              <a:t>In </a:t>
            </a:r>
            <a:r>
              <a:rPr lang="en-US" sz="2400" spc="-35" dirty="0">
                <a:latin typeface="Arial"/>
                <a:cs typeface="Arial"/>
              </a:rPr>
              <a:t>log-log </a:t>
            </a:r>
            <a:r>
              <a:rPr lang="en-US" sz="2400" spc="-45" dirty="0">
                <a:latin typeface="Arial"/>
                <a:cs typeface="Arial"/>
              </a:rPr>
              <a:t>graph, </a:t>
            </a:r>
            <a:r>
              <a:rPr lang="en-US" sz="2400" spc="-90" dirty="0">
                <a:latin typeface="Arial"/>
                <a:cs typeface="Arial"/>
              </a:rPr>
              <a:t>a </a:t>
            </a:r>
            <a:r>
              <a:rPr lang="en-US" sz="2400" spc="40" dirty="0">
                <a:latin typeface="Arial"/>
                <a:cs typeface="Arial"/>
              </a:rPr>
              <a:t>“bent” </a:t>
            </a:r>
            <a:r>
              <a:rPr lang="en-US" sz="2400" spc="-20" dirty="0">
                <a:latin typeface="Arial"/>
                <a:cs typeface="Arial"/>
              </a:rPr>
              <a:t>straight </a:t>
            </a:r>
            <a:r>
              <a:rPr lang="en-US" sz="2400" spc="-40" dirty="0">
                <a:latin typeface="Arial"/>
                <a:cs typeface="Arial"/>
              </a:rPr>
              <a:t>line </a:t>
            </a:r>
            <a:r>
              <a:rPr lang="en-US" sz="2400" spc="-15" dirty="0">
                <a:latin typeface="Arial"/>
                <a:cs typeface="Arial"/>
              </a:rPr>
              <a:t>(typical </a:t>
            </a:r>
            <a:r>
              <a:rPr lang="en-US" sz="2400" spc="-25" dirty="0">
                <a:latin typeface="Arial"/>
                <a:cs typeface="Arial"/>
              </a:rPr>
              <a:t>for </a:t>
            </a:r>
            <a:r>
              <a:rPr lang="en-US" sz="2400" spc="-75" dirty="0">
                <a:latin typeface="Arial"/>
                <a:cs typeface="Arial"/>
              </a:rPr>
              <a:t>such  </a:t>
            </a:r>
            <a:r>
              <a:rPr lang="en-US" sz="2400" spc="-20" dirty="0">
                <a:latin typeface="Arial"/>
                <a:cs typeface="Arial"/>
              </a:rPr>
              <a:t>distributions</a:t>
            </a:r>
            <a:r>
              <a:rPr lang="en-US" sz="2400" spc="-20" dirty="0" smtClean="0">
                <a:latin typeface="Arial"/>
                <a:cs typeface="Arial"/>
              </a:rPr>
              <a:t>)</a:t>
            </a:r>
            <a:endParaRPr lang="en-US" sz="2400" dirty="0">
              <a:latin typeface="Arial"/>
              <a:cs typeface="Arial"/>
            </a:endParaRPr>
          </a:p>
        </p:txBody>
      </p:sp>
      <p:grpSp>
        <p:nvGrpSpPr>
          <p:cNvPr id="24" name="Group 23"/>
          <p:cNvGrpSpPr/>
          <p:nvPr/>
        </p:nvGrpSpPr>
        <p:grpSpPr>
          <a:xfrm>
            <a:off x="7297959" y="1791339"/>
            <a:ext cx="4600371" cy="2949617"/>
            <a:chOff x="518007" y="641057"/>
            <a:chExt cx="3332353" cy="1715644"/>
          </a:xfrm>
        </p:grpSpPr>
        <p:sp>
          <p:nvSpPr>
            <p:cNvPr id="25" name="object 3"/>
            <p:cNvSpPr/>
            <p:nvPr/>
          </p:nvSpPr>
          <p:spPr>
            <a:xfrm>
              <a:off x="1227239" y="809904"/>
              <a:ext cx="2526919" cy="1245742"/>
            </a:xfrm>
            <a:prstGeom prst="rect">
              <a:avLst/>
            </a:prstGeom>
            <a:blipFill>
              <a:blip r:embed="rId3" cstate="print"/>
              <a:stretch>
                <a:fillRect/>
              </a:stretch>
            </a:blipFill>
          </p:spPr>
          <p:txBody>
            <a:bodyPr wrap="square" lIns="0" tIns="0" rIns="0" bIns="0" rtlCol="0"/>
            <a:lstStyle/>
            <a:p>
              <a:endParaRPr/>
            </a:p>
          </p:txBody>
        </p:sp>
        <p:sp>
          <p:nvSpPr>
            <p:cNvPr id="26" name="object 4"/>
            <p:cNvSpPr/>
            <p:nvPr/>
          </p:nvSpPr>
          <p:spPr>
            <a:xfrm>
              <a:off x="1232001" y="2104225"/>
              <a:ext cx="1844675" cy="0"/>
            </a:xfrm>
            <a:custGeom>
              <a:avLst/>
              <a:gdLst/>
              <a:ahLst/>
              <a:cxnLst/>
              <a:rect l="l" t="t" r="r" b="b"/>
              <a:pathLst>
                <a:path w="1844675">
                  <a:moveTo>
                    <a:pt x="0" y="0"/>
                  </a:moveTo>
                  <a:lnTo>
                    <a:pt x="1844420" y="0"/>
                  </a:lnTo>
                </a:path>
              </a:pathLst>
            </a:custGeom>
            <a:ln w="9525">
              <a:solidFill>
                <a:srgbClr val="000000"/>
              </a:solidFill>
            </a:ln>
          </p:spPr>
          <p:txBody>
            <a:bodyPr wrap="square" lIns="0" tIns="0" rIns="0" bIns="0" rtlCol="0"/>
            <a:lstStyle/>
            <a:p>
              <a:endParaRPr/>
            </a:p>
          </p:txBody>
        </p:sp>
        <p:sp>
          <p:nvSpPr>
            <p:cNvPr id="27" name="object 5"/>
            <p:cNvSpPr/>
            <p:nvPr/>
          </p:nvSpPr>
          <p:spPr>
            <a:xfrm>
              <a:off x="1232001" y="2104225"/>
              <a:ext cx="0" cy="60960"/>
            </a:xfrm>
            <a:custGeom>
              <a:avLst/>
              <a:gdLst/>
              <a:ahLst/>
              <a:cxnLst/>
              <a:rect l="l" t="t" r="r" b="b"/>
              <a:pathLst>
                <a:path h="60960">
                  <a:moveTo>
                    <a:pt x="0" y="0"/>
                  </a:moveTo>
                  <a:lnTo>
                    <a:pt x="0" y="60959"/>
                  </a:lnTo>
                </a:path>
              </a:pathLst>
            </a:custGeom>
            <a:ln w="9525">
              <a:solidFill>
                <a:srgbClr val="000000"/>
              </a:solidFill>
            </a:ln>
          </p:spPr>
          <p:txBody>
            <a:bodyPr wrap="square" lIns="0" tIns="0" rIns="0" bIns="0" rtlCol="0"/>
            <a:lstStyle/>
            <a:p>
              <a:endParaRPr/>
            </a:p>
          </p:txBody>
        </p:sp>
        <p:sp>
          <p:nvSpPr>
            <p:cNvPr id="28" name="object 6"/>
            <p:cNvSpPr/>
            <p:nvPr/>
          </p:nvSpPr>
          <p:spPr>
            <a:xfrm>
              <a:off x="2154148" y="2104225"/>
              <a:ext cx="0" cy="60960"/>
            </a:xfrm>
            <a:custGeom>
              <a:avLst/>
              <a:gdLst/>
              <a:ahLst/>
              <a:cxnLst/>
              <a:rect l="l" t="t" r="r" b="b"/>
              <a:pathLst>
                <a:path h="60960">
                  <a:moveTo>
                    <a:pt x="0" y="0"/>
                  </a:moveTo>
                  <a:lnTo>
                    <a:pt x="0" y="60959"/>
                  </a:lnTo>
                </a:path>
              </a:pathLst>
            </a:custGeom>
            <a:ln w="9525">
              <a:solidFill>
                <a:srgbClr val="000000"/>
              </a:solidFill>
            </a:ln>
          </p:spPr>
          <p:txBody>
            <a:bodyPr wrap="square" lIns="0" tIns="0" rIns="0" bIns="0" rtlCol="0"/>
            <a:lstStyle/>
            <a:p>
              <a:endParaRPr/>
            </a:p>
          </p:txBody>
        </p:sp>
        <p:sp>
          <p:nvSpPr>
            <p:cNvPr id="29" name="object 7"/>
            <p:cNvSpPr/>
            <p:nvPr/>
          </p:nvSpPr>
          <p:spPr>
            <a:xfrm>
              <a:off x="3076422" y="2104225"/>
              <a:ext cx="0" cy="60960"/>
            </a:xfrm>
            <a:custGeom>
              <a:avLst/>
              <a:gdLst/>
              <a:ahLst/>
              <a:cxnLst/>
              <a:rect l="l" t="t" r="r" b="b"/>
              <a:pathLst>
                <a:path h="60960">
                  <a:moveTo>
                    <a:pt x="0" y="0"/>
                  </a:moveTo>
                  <a:lnTo>
                    <a:pt x="0" y="60959"/>
                  </a:lnTo>
                </a:path>
              </a:pathLst>
            </a:custGeom>
            <a:ln w="9525">
              <a:solidFill>
                <a:srgbClr val="000000"/>
              </a:solidFill>
            </a:ln>
          </p:spPr>
          <p:txBody>
            <a:bodyPr wrap="square" lIns="0" tIns="0" rIns="0" bIns="0" rtlCol="0"/>
            <a:lstStyle/>
            <a:p>
              <a:endParaRPr/>
            </a:p>
          </p:txBody>
        </p:sp>
        <p:sp>
          <p:nvSpPr>
            <p:cNvPr id="30" name="object 8"/>
            <p:cNvSpPr txBox="1"/>
            <p:nvPr/>
          </p:nvSpPr>
          <p:spPr>
            <a:xfrm>
              <a:off x="1190980" y="2209381"/>
              <a:ext cx="81915" cy="147320"/>
            </a:xfrm>
            <a:prstGeom prst="rect">
              <a:avLst/>
            </a:prstGeom>
          </p:spPr>
          <p:txBody>
            <a:bodyPr vert="horz" wrap="square" lIns="0" tIns="12700" rIns="0" bIns="0" rtlCol="0">
              <a:spAutoFit/>
            </a:bodyPr>
            <a:lstStyle/>
            <a:p>
              <a:pPr marL="12700">
                <a:lnSpc>
                  <a:spcPct val="100000"/>
                </a:lnSpc>
                <a:spcBef>
                  <a:spcPts val="100"/>
                </a:spcBef>
              </a:pPr>
              <a:r>
                <a:rPr sz="800" dirty="0">
                  <a:latin typeface="Arial"/>
                  <a:cs typeface="Arial"/>
                </a:rPr>
                <a:t>1</a:t>
              </a:r>
              <a:endParaRPr sz="800">
                <a:latin typeface="Arial"/>
                <a:cs typeface="Arial"/>
              </a:endParaRPr>
            </a:p>
          </p:txBody>
        </p:sp>
        <p:sp>
          <p:nvSpPr>
            <p:cNvPr id="31" name="object 9"/>
            <p:cNvSpPr txBox="1"/>
            <p:nvPr/>
          </p:nvSpPr>
          <p:spPr>
            <a:xfrm>
              <a:off x="2056739" y="2209381"/>
              <a:ext cx="194945" cy="147320"/>
            </a:xfrm>
            <a:prstGeom prst="rect">
              <a:avLst/>
            </a:prstGeom>
          </p:spPr>
          <p:txBody>
            <a:bodyPr vert="horz" wrap="square" lIns="0" tIns="12700" rIns="0" bIns="0" rtlCol="0">
              <a:spAutoFit/>
            </a:bodyPr>
            <a:lstStyle/>
            <a:p>
              <a:pPr marL="12700">
                <a:lnSpc>
                  <a:spcPct val="100000"/>
                </a:lnSpc>
                <a:spcBef>
                  <a:spcPts val="100"/>
                </a:spcBef>
              </a:pPr>
              <a:r>
                <a:rPr sz="800" dirty="0">
                  <a:latin typeface="Arial"/>
                  <a:cs typeface="Arial"/>
                </a:rPr>
                <a:t>100</a:t>
              </a:r>
              <a:endParaRPr sz="800">
                <a:latin typeface="Arial"/>
                <a:cs typeface="Arial"/>
              </a:endParaRPr>
            </a:p>
          </p:txBody>
        </p:sp>
        <p:sp>
          <p:nvSpPr>
            <p:cNvPr id="32" name="object 10"/>
            <p:cNvSpPr txBox="1"/>
            <p:nvPr/>
          </p:nvSpPr>
          <p:spPr>
            <a:xfrm>
              <a:off x="2922498" y="2209381"/>
              <a:ext cx="307975" cy="147320"/>
            </a:xfrm>
            <a:prstGeom prst="rect">
              <a:avLst/>
            </a:prstGeom>
          </p:spPr>
          <p:txBody>
            <a:bodyPr vert="horz" wrap="square" lIns="0" tIns="12700" rIns="0" bIns="0" rtlCol="0">
              <a:spAutoFit/>
            </a:bodyPr>
            <a:lstStyle/>
            <a:p>
              <a:pPr marL="12700">
                <a:lnSpc>
                  <a:spcPct val="100000"/>
                </a:lnSpc>
                <a:spcBef>
                  <a:spcPts val="100"/>
                </a:spcBef>
              </a:pPr>
              <a:r>
                <a:rPr sz="800" dirty="0">
                  <a:latin typeface="Arial"/>
                  <a:cs typeface="Arial"/>
                </a:rPr>
                <a:t>10000</a:t>
              </a:r>
              <a:endParaRPr sz="800">
                <a:latin typeface="Arial"/>
                <a:cs typeface="Arial"/>
              </a:endParaRPr>
            </a:p>
          </p:txBody>
        </p:sp>
        <p:sp>
          <p:nvSpPr>
            <p:cNvPr id="33" name="object 11"/>
            <p:cNvSpPr/>
            <p:nvPr/>
          </p:nvSpPr>
          <p:spPr>
            <a:xfrm>
              <a:off x="1131290" y="718908"/>
              <a:ext cx="0" cy="1332230"/>
            </a:xfrm>
            <a:custGeom>
              <a:avLst/>
              <a:gdLst/>
              <a:ahLst/>
              <a:cxnLst/>
              <a:rect l="l" t="t" r="r" b="b"/>
              <a:pathLst>
                <a:path h="1332230">
                  <a:moveTo>
                    <a:pt x="0" y="1331976"/>
                  </a:moveTo>
                  <a:lnTo>
                    <a:pt x="0" y="0"/>
                  </a:lnTo>
                </a:path>
              </a:pathLst>
            </a:custGeom>
            <a:ln w="9525">
              <a:solidFill>
                <a:srgbClr val="000000"/>
              </a:solidFill>
            </a:ln>
          </p:spPr>
          <p:txBody>
            <a:bodyPr wrap="square" lIns="0" tIns="0" rIns="0" bIns="0" rtlCol="0"/>
            <a:lstStyle/>
            <a:p>
              <a:endParaRPr/>
            </a:p>
          </p:txBody>
        </p:sp>
        <p:sp>
          <p:nvSpPr>
            <p:cNvPr id="34" name="object 12"/>
            <p:cNvSpPr/>
            <p:nvPr/>
          </p:nvSpPr>
          <p:spPr>
            <a:xfrm>
              <a:off x="1070330" y="2050884"/>
              <a:ext cx="60960" cy="0"/>
            </a:xfrm>
            <a:custGeom>
              <a:avLst/>
              <a:gdLst/>
              <a:ahLst/>
              <a:cxnLst/>
              <a:rect l="l" t="t" r="r" b="b"/>
              <a:pathLst>
                <a:path w="60959">
                  <a:moveTo>
                    <a:pt x="60960" y="0"/>
                  </a:moveTo>
                  <a:lnTo>
                    <a:pt x="0" y="0"/>
                  </a:lnTo>
                </a:path>
              </a:pathLst>
            </a:custGeom>
            <a:ln w="9525">
              <a:solidFill>
                <a:srgbClr val="000000"/>
              </a:solidFill>
            </a:ln>
          </p:spPr>
          <p:txBody>
            <a:bodyPr wrap="square" lIns="0" tIns="0" rIns="0" bIns="0" rtlCol="0"/>
            <a:lstStyle/>
            <a:p>
              <a:endParaRPr/>
            </a:p>
          </p:txBody>
        </p:sp>
        <p:sp>
          <p:nvSpPr>
            <p:cNvPr id="35" name="object 13"/>
            <p:cNvSpPr/>
            <p:nvPr/>
          </p:nvSpPr>
          <p:spPr>
            <a:xfrm>
              <a:off x="1070330" y="1606893"/>
              <a:ext cx="60960" cy="0"/>
            </a:xfrm>
            <a:custGeom>
              <a:avLst/>
              <a:gdLst/>
              <a:ahLst/>
              <a:cxnLst/>
              <a:rect l="l" t="t" r="r" b="b"/>
              <a:pathLst>
                <a:path w="60959">
                  <a:moveTo>
                    <a:pt x="60960" y="0"/>
                  </a:moveTo>
                  <a:lnTo>
                    <a:pt x="0" y="0"/>
                  </a:lnTo>
                </a:path>
              </a:pathLst>
            </a:custGeom>
            <a:ln w="9525">
              <a:solidFill>
                <a:srgbClr val="000000"/>
              </a:solidFill>
            </a:ln>
          </p:spPr>
          <p:txBody>
            <a:bodyPr wrap="square" lIns="0" tIns="0" rIns="0" bIns="0" rtlCol="0"/>
            <a:lstStyle/>
            <a:p>
              <a:endParaRPr/>
            </a:p>
          </p:txBody>
        </p:sp>
        <p:sp>
          <p:nvSpPr>
            <p:cNvPr id="36" name="object 14"/>
            <p:cNvSpPr/>
            <p:nvPr/>
          </p:nvSpPr>
          <p:spPr>
            <a:xfrm>
              <a:off x="1070330" y="1162901"/>
              <a:ext cx="60960" cy="0"/>
            </a:xfrm>
            <a:custGeom>
              <a:avLst/>
              <a:gdLst/>
              <a:ahLst/>
              <a:cxnLst/>
              <a:rect l="l" t="t" r="r" b="b"/>
              <a:pathLst>
                <a:path w="60959">
                  <a:moveTo>
                    <a:pt x="60960" y="0"/>
                  </a:moveTo>
                  <a:lnTo>
                    <a:pt x="0" y="0"/>
                  </a:lnTo>
                </a:path>
              </a:pathLst>
            </a:custGeom>
            <a:ln w="9525">
              <a:solidFill>
                <a:srgbClr val="000000"/>
              </a:solidFill>
            </a:ln>
          </p:spPr>
          <p:txBody>
            <a:bodyPr wrap="square" lIns="0" tIns="0" rIns="0" bIns="0" rtlCol="0"/>
            <a:lstStyle/>
            <a:p>
              <a:endParaRPr/>
            </a:p>
          </p:txBody>
        </p:sp>
        <p:sp>
          <p:nvSpPr>
            <p:cNvPr id="37" name="object 15"/>
            <p:cNvSpPr/>
            <p:nvPr/>
          </p:nvSpPr>
          <p:spPr>
            <a:xfrm>
              <a:off x="1070330" y="718908"/>
              <a:ext cx="60960" cy="0"/>
            </a:xfrm>
            <a:custGeom>
              <a:avLst/>
              <a:gdLst/>
              <a:ahLst/>
              <a:cxnLst/>
              <a:rect l="l" t="t" r="r" b="b"/>
              <a:pathLst>
                <a:path w="60959">
                  <a:moveTo>
                    <a:pt x="60960" y="0"/>
                  </a:moveTo>
                  <a:lnTo>
                    <a:pt x="0" y="0"/>
                  </a:lnTo>
                </a:path>
              </a:pathLst>
            </a:custGeom>
            <a:ln w="9525">
              <a:solidFill>
                <a:srgbClr val="000000"/>
              </a:solidFill>
            </a:ln>
          </p:spPr>
          <p:txBody>
            <a:bodyPr wrap="square" lIns="0" tIns="0" rIns="0" bIns="0" rtlCol="0"/>
            <a:lstStyle/>
            <a:p>
              <a:endParaRPr/>
            </a:p>
          </p:txBody>
        </p:sp>
        <p:sp>
          <p:nvSpPr>
            <p:cNvPr id="38" name="object 16"/>
            <p:cNvSpPr txBox="1"/>
            <p:nvPr/>
          </p:nvSpPr>
          <p:spPr>
            <a:xfrm>
              <a:off x="711428" y="1973160"/>
              <a:ext cx="311150" cy="147320"/>
            </a:xfrm>
            <a:prstGeom prst="rect">
              <a:avLst/>
            </a:prstGeom>
          </p:spPr>
          <p:txBody>
            <a:bodyPr vert="horz" wrap="square" lIns="0" tIns="12700" rIns="0" bIns="0" rtlCol="0">
              <a:spAutoFit/>
            </a:bodyPr>
            <a:lstStyle/>
            <a:p>
              <a:pPr marL="12700">
                <a:lnSpc>
                  <a:spcPct val="100000"/>
                </a:lnSpc>
                <a:spcBef>
                  <a:spcPts val="100"/>
                </a:spcBef>
              </a:pPr>
              <a:r>
                <a:rPr sz="800" dirty="0">
                  <a:latin typeface="Arial"/>
                  <a:cs typeface="Arial"/>
                </a:rPr>
                <a:t>1e+00</a:t>
              </a:r>
              <a:endParaRPr sz="800">
                <a:latin typeface="Arial"/>
                <a:cs typeface="Arial"/>
              </a:endParaRPr>
            </a:p>
          </p:txBody>
        </p:sp>
        <p:sp>
          <p:nvSpPr>
            <p:cNvPr id="39" name="object 17"/>
            <p:cNvSpPr txBox="1"/>
            <p:nvPr/>
          </p:nvSpPr>
          <p:spPr>
            <a:xfrm>
              <a:off x="711428" y="1529041"/>
              <a:ext cx="311150" cy="147320"/>
            </a:xfrm>
            <a:prstGeom prst="rect">
              <a:avLst/>
            </a:prstGeom>
          </p:spPr>
          <p:txBody>
            <a:bodyPr vert="horz" wrap="square" lIns="0" tIns="12700" rIns="0" bIns="0" rtlCol="0">
              <a:spAutoFit/>
            </a:bodyPr>
            <a:lstStyle/>
            <a:p>
              <a:pPr marL="12700">
                <a:lnSpc>
                  <a:spcPct val="100000"/>
                </a:lnSpc>
                <a:spcBef>
                  <a:spcPts val="100"/>
                </a:spcBef>
              </a:pPr>
              <a:r>
                <a:rPr sz="800" dirty="0">
                  <a:latin typeface="Arial"/>
                  <a:cs typeface="Arial"/>
                </a:rPr>
                <a:t>1e+02</a:t>
              </a:r>
              <a:endParaRPr sz="800">
                <a:latin typeface="Arial"/>
                <a:cs typeface="Arial"/>
              </a:endParaRPr>
            </a:p>
          </p:txBody>
        </p:sp>
        <p:sp>
          <p:nvSpPr>
            <p:cNvPr id="40" name="object 18"/>
            <p:cNvSpPr txBox="1"/>
            <p:nvPr/>
          </p:nvSpPr>
          <p:spPr>
            <a:xfrm>
              <a:off x="711428" y="1085050"/>
              <a:ext cx="311150" cy="147320"/>
            </a:xfrm>
            <a:prstGeom prst="rect">
              <a:avLst/>
            </a:prstGeom>
          </p:spPr>
          <p:txBody>
            <a:bodyPr vert="horz" wrap="square" lIns="0" tIns="12700" rIns="0" bIns="0" rtlCol="0">
              <a:spAutoFit/>
            </a:bodyPr>
            <a:lstStyle/>
            <a:p>
              <a:pPr marL="12700">
                <a:lnSpc>
                  <a:spcPct val="100000"/>
                </a:lnSpc>
                <a:spcBef>
                  <a:spcPts val="100"/>
                </a:spcBef>
              </a:pPr>
              <a:r>
                <a:rPr sz="800" dirty="0">
                  <a:latin typeface="Arial"/>
                  <a:cs typeface="Arial"/>
                </a:rPr>
                <a:t>1e+04</a:t>
              </a:r>
              <a:endParaRPr sz="800">
                <a:latin typeface="Arial"/>
                <a:cs typeface="Arial"/>
              </a:endParaRPr>
            </a:p>
          </p:txBody>
        </p:sp>
        <p:sp>
          <p:nvSpPr>
            <p:cNvPr id="41" name="object 19"/>
            <p:cNvSpPr txBox="1"/>
            <p:nvPr/>
          </p:nvSpPr>
          <p:spPr>
            <a:xfrm>
              <a:off x="711428" y="641057"/>
              <a:ext cx="311150" cy="147320"/>
            </a:xfrm>
            <a:prstGeom prst="rect">
              <a:avLst/>
            </a:prstGeom>
          </p:spPr>
          <p:txBody>
            <a:bodyPr vert="horz" wrap="square" lIns="0" tIns="12700" rIns="0" bIns="0" rtlCol="0">
              <a:spAutoFit/>
            </a:bodyPr>
            <a:lstStyle/>
            <a:p>
              <a:pPr marL="12700">
                <a:lnSpc>
                  <a:spcPct val="100000"/>
                </a:lnSpc>
                <a:spcBef>
                  <a:spcPts val="100"/>
                </a:spcBef>
              </a:pPr>
              <a:r>
                <a:rPr sz="800" dirty="0">
                  <a:latin typeface="Arial"/>
                  <a:cs typeface="Arial"/>
                </a:rPr>
                <a:t>1e+06</a:t>
              </a:r>
              <a:endParaRPr sz="800">
                <a:latin typeface="Arial"/>
                <a:cs typeface="Arial"/>
              </a:endParaRPr>
            </a:p>
          </p:txBody>
        </p:sp>
        <p:sp>
          <p:nvSpPr>
            <p:cNvPr id="42" name="object 20"/>
            <p:cNvSpPr/>
            <p:nvPr/>
          </p:nvSpPr>
          <p:spPr>
            <a:xfrm>
              <a:off x="1131290" y="665568"/>
              <a:ext cx="2719070" cy="1438910"/>
            </a:xfrm>
            <a:custGeom>
              <a:avLst/>
              <a:gdLst/>
              <a:ahLst/>
              <a:cxnLst/>
              <a:rect l="l" t="t" r="r" b="b"/>
              <a:pathLst>
                <a:path w="2719070" h="1438910">
                  <a:moveTo>
                    <a:pt x="0" y="1438655"/>
                  </a:moveTo>
                  <a:lnTo>
                    <a:pt x="2718816" y="1438655"/>
                  </a:lnTo>
                  <a:lnTo>
                    <a:pt x="2718816" y="0"/>
                  </a:lnTo>
                  <a:lnTo>
                    <a:pt x="0" y="0"/>
                  </a:lnTo>
                  <a:lnTo>
                    <a:pt x="0" y="1438655"/>
                  </a:lnTo>
                </a:path>
              </a:pathLst>
            </a:custGeom>
            <a:ln w="9525">
              <a:solidFill>
                <a:srgbClr val="000000"/>
              </a:solidFill>
            </a:ln>
          </p:spPr>
          <p:txBody>
            <a:bodyPr wrap="square" lIns="0" tIns="0" rIns="0" bIns="0" rtlCol="0"/>
            <a:lstStyle/>
            <a:p>
              <a:endParaRPr/>
            </a:p>
          </p:txBody>
        </p:sp>
        <p:sp>
          <p:nvSpPr>
            <p:cNvPr id="43" name="object 21"/>
            <p:cNvSpPr txBox="1"/>
            <p:nvPr/>
          </p:nvSpPr>
          <p:spPr>
            <a:xfrm>
              <a:off x="518007" y="1015135"/>
              <a:ext cx="139065" cy="739775"/>
            </a:xfrm>
            <a:prstGeom prst="rect">
              <a:avLst/>
            </a:prstGeom>
          </p:spPr>
          <p:txBody>
            <a:bodyPr vert="vert270" wrap="square" lIns="0" tIns="3175" rIns="0" bIns="0" rtlCol="0">
              <a:spAutoFit/>
            </a:bodyPr>
            <a:lstStyle/>
            <a:p>
              <a:pPr marL="12700">
                <a:lnSpc>
                  <a:spcPct val="100000"/>
                </a:lnSpc>
                <a:spcBef>
                  <a:spcPts val="25"/>
                </a:spcBef>
              </a:pPr>
              <a:r>
                <a:rPr sz="800" spc="-10" dirty="0">
                  <a:latin typeface="Arial"/>
                  <a:cs typeface="Arial"/>
                </a:rPr>
                <a:t>Word</a:t>
              </a:r>
              <a:r>
                <a:rPr sz="800" spc="-60" dirty="0">
                  <a:latin typeface="Arial"/>
                  <a:cs typeface="Arial"/>
                </a:rPr>
                <a:t> </a:t>
              </a:r>
              <a:r>
                <a:rPr sz="800" dirty="0">
                  <a:latin typeface="Arial"/>
                  <a:cs typeface="Arial"/>
                </a:rPr>
                <a:t>frequency</a:t>
              </a:r>
            </a:p>
          </p:txBody>
        </p:sp>
      </p:grpSp>
      <p:sp>
        <p:nvSpPr>
          <p:cNvPr id="50" name="Rectangle 49"/>
          <p:cNvSpPr/>
          <p:nvPr/>
        </p:nvSpPr>
        <p:spPr>
          <a:xfrm>
            <a:off x="5846904" y="4603571"/>
            <a:ext cx="5628716" cy="369332"/>
          </a:xfrm>
          <a:prstGeom prst="rect">
            <a:avLst/>
          </a:prstGeom>
        </p:spPr>
        <p:txBody>
          <a:bodyPr wrap="square">
            <a:spAutoFit/>
          </a:bodyPr>
          <a:lstStyle/>
          <a:p>
            <a:pPr marL="3060379">
              <a:spcBef>
                <a:spcPts val="198"/>
              </a:spcBef>
            </a:pPr>
            <a:r>
              <a:rPr lang="en-US" spc="-20" dirty="0">
                <a:latin typeface="Arial"/>
                <a:cs typeface="Arial"/>
              </a:rPr>
              <a:t>Word </a:t>
            </a:r>
            <a:r>
              <a:rPr lang="en-US" dirty="0">
                <a:latin typeface="Arial"/>
                <a:cs typeface="Arial"/>
              </a:rPr>
              <a:t>frequency</a:t>
            </a:r>
            <a:r>
              <a:rPr lang="en-US" spc="-109" dirty="0">
                <a:latin typeface="Arial"/>
                <a:cs typeface="Arial"/>
              </a:rPr>
              <a:t> </a:t>
            </a:r>
            <a:r>
              <a:rPr lang="en-US" spc="-10" dirty="0">
                <a:latin typeface="Arial"/>
                <a:cs typeface="Arial"/>
              </a:rPr>
              <a:t>rank</a:t>
            </a:r>
            <a:endParaRPr lang="en-US" dirty="0">
              <a:latin typeface="Arial"/>
              <a:cs typeface="Arial"/>
            </a:endParaRPr>
          </a:p>
        </p:txBody>
      </p:sp>
    </p:spTree>
    <p:extLst>
      <p:ext uri="{BB962C8B-B14F-4D97-AF65-F5344CB8AC3E}">
        <p14:creationId xmlns:p14="http://schemas.microsoft.com/office/powerpoint/2010/main" val="3619535121"/>
      </p:ext>
    </p:extLst>
  </p:cSld>
  <p:clrMapOvr>
    <a:masterClrMapping/>
  </p:clrMapOvr>
  <p:transition>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a:xfrm>
            <a:off x="3429000" y="304800"/>
            <a:ext cx="7772400" cy="762000"/>
          </a:xfrm>
        </p:spPr>
        <p:txBody>
          <a:bodyPr/>
          <a:lstStyle/>
          <a:p>
            <a:r>
              <a:rPr lang="en-US" altLang="en-US"/>
              <a:t>Motivation for Text Mining</a:t>
            </a:r>
          </a:p>
        </p:txBody>
      </p:sp>
      <p:sp>
        <p:nvSpPr>
          <p:cNvPr id="227331" name="Rectangle 3"/>
          <p:cNvSpPr>
            <a:spLocks noGrp="1" noChangeArrowheads="1"/>
          </p:cNvSpPr>
          <p:nvPr>
            <p:ph type="body" idx="1"/>
          </p:nvPr>
        </p:nvSpPr>
        <p:spPr>
          <a:xfrm>
            <a:off x="1815354" y="1286435"/>
            <a:ext cx="8148917" cy="1371599"/>
          </a:xfrm>
          <a:noFill/>
          <a:ln/>
        </p:spPr>
        <p:txBody>
          <a:bodyPr vert="horz" lIns="87312" tIns="49212" rIns="87312" bIns="49212" rtlCol="0">
            <a:normAutofit fontScale="92500" lnSpcReduction="20000"/>
          </a:bodyPr>
          <a:lstStyle/>
          <a:p>
            <a:pPr>
              <a:lnSpc>
                <a:spcPct val="90000"/>
              </a:lnSpc>
              <a:buSzPct val="60000"/>
            </a:pPr>
            <a:r>
              <a:rPr lang="en-US" altLang="en-US" sz="2400" dirty="0"/>
              <a:t>Approximately </a:t>
            </a:r>
            <a:r>
              <a:rPr lang="en-US" altLang="en-US" sz="3200" b="1" dirty="0"/>
              <a:t>8</a:t>
            </a:r>
            <a:r>
              <a:rPr lang="en-US" altLang="en-US" sz="3200" b="1" dirty="0" smtClean="0"/>
              <a:t>0</a:t>
            </a:r>
            <a:r>
              <a:rPr lang="en-US" altLang="en-US" sz="3200" b="1" dirty="0"/>
              <a:t>%</a:t>
            </a:r>
            <a:r>
              <a:rPr lang="en-US" altLang="en-US" sz="2400" dirty="0"/>
              <a:t> of the world’s data is held in unstructured formats </a:t>
            </a:r>
            <a:endParaRPr lang="en-US" altLang="en-US" sz="2400" dirty="0" smtClean="0"/>
          </a:p>
          <a:p>
            <a:pPr>
              <a:lnSpc>
                <a:spcPct val="90000"/>
              </a:lnSpc>
              <a:buSzPct val="60000"/>
            </a:pPr>
            <a:r>
              <a:rPr lang="en-US" altLang="en-US" sz="2400" dirty="0" smtClean="0"/>
              <a:t>To extract value from unstructured data we need to move </a:t>
            </a:r>
            <a:r>
              <a:rPr lang="en-US" altLang="en-US" sz="2400" dirty="0"/>
              <a:t>from simple document retrieval to “knowledge” discovery.</a:t>
            </a:r>
          </a:p>
        </p:txBody>
      </p:sp>
      <p:grpSp>
        <p:nvGrpSpPr>
          <p:cNvPr id="2" name="Group 1"/>
          <p:cNvGrpSpPr/>
          <p:nvPr/>
        </p:nvGrpSpPr>
        <p:grpSpPr>
          <a:xfrm>
            <a:off x="2348753" y="3420036"/>
            <a:ext cx="6470650" cy="2273300"/>
            <a:chOff x="2348753" y="3420036"/>
            <a:chExt cx="6470650" cy="2273300"/>
          </a:xfrm>
        </p:grpSpPr>
        <p:sp>
          <p:nvSpPr>
            <p:cNvPr id="227332" name="Oval 4"/>
            <p:cNvSpPr>
              <a:spLocks noChangeArrowheads="1"/>
            </p:cNvSpPr>
            <p:nvPr/>
          </p:nvSpPr>
          <p:spPr bwMode="auto">
            <a:xfrm>
              <a:off x="2348753" y="3420036"/>
              <a:ext cx="2197100" cy="2273300"/>
            </a:xfrm>
            <a:prstGeom prst="ellipse">
              <a:avLst/>
            </a:prstGeom>
            <a:solidFill>
              <a:srgbClr val="339966"/>
            </a:solidFill>
            <a:ln w="31750">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3600">
                <a:solidFill>
                  <a:schemeClr val="bg1"/>
                </a:solidFill>
              </a:endParaRPr>
            </a:p>
          </p:txBody>
        </p:sp>
        <p:sp>
          <p:nvSpPr>
            <p:cNvPr id="227333" name="Line 5"/>
            <p:cNvSpPr>
              <a:spLocks noChangeShapeType="1"/>
            </p:cNvSpPr>
            <p:nvPr/>
          </p:nvSpPr>
          <p:spPr bwMode="auto">
            <a:xfrm flipH="1">
              <a:off x="3339353" y="4258236"/>
              <a:ext cx="1143000" cy="304800"/>
            </a:xfrm>
            <a:prstGeom prst="line">
              <a:avLst/>
            </a:prstGeom>
            <a:noFill/>
            <a:ln w="31750">
              <a:solidFill>
                <a:schemeClr val="bg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7334" name="Line 6"/>
            <p:cNvSpPr>
              <a:spLocks noChangeShapeType="1"/>
            </p:cNvSpPr>
            <p:nvPr/>
          </p:nvSpPr>
          <p:spPr bwMode="auto">
            <a:xfrm flipV="1">
              <a:off x="3339353" y="3648636"/>
              <a:ext cx="762000" cy="914400"/>
            </a:xfrm>
            <a:prstGeom prst="line">
              <a:avLst/>
            </a:prstGeom>
            <a:noFill/>
            <a:ln w="31750">
              <a:solidFill>
                <a:schemeClr val="bg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7335" name="Rectangle 7"/>
            <p:cNvSpPr>
              <a:spLocks noChangeArrowheads="1"/>
            </p:cNvSpPr>
            <p:nvPr/>
          </p:nvSpPr>
          <p:spPr bwMode="auto">
            <a:xfrm>
              <a:off x="3110754" y="4944037"/>
              <a:ext cx="14271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p>
              <a:pPr eaLnBrk="0" hangingPunct="0"/>
              <a:r>
                <a:rPr lang="en-US" altLang="en-US" dirty="0">
                  <a:solidFill>
                    <a:schemeClr val="bg1"/>
                  </a:solidFill>
                  <a:latin typeface="Arial" panose="020B0604020202020204" pitchFamily="34" charset="0"/>
                </a:rPr>
                <a:t>8</a:t>
              </a:r>
              <a:r>
                <a:rPr lang="en-US" altLang="en-US" dirty="0" smtClean="0">
                  <a:solidFill>
                    <a:schemeClr val="bg1"/>
                  </a:solidFill>
                  <a:latin typeface="Arial" panose="020B0604020202020204" pitchFamily="34" charset="0"/>
                </a:rPr>
                <a:t>0</a:t>
              </a:r>
              <a:r>
                <a:rPr lang="en-US" altLang="en-US" dirty="0">
                  <a:solidFill>
                    <a:schemeClr val="bg1"/>
                  </a:solidFill>
                  <a:latin typeface="Arial" panose="020B0604020202020204" pitchFamily="34" charset="0"/>
                </a:rPr>
                <a:t>%</a:t>
              </a:r>
            </a:p>
          </p:txBody>
        </p:sp>
        <p:sp>
          <p:nvSpPr>
            <p:cNvPr id="227336" name="Rectangle 8"/>
            <p:cNvSpPr>
              <a:spLocks noChangeArrowheads="1"/>
            </p:cNvSpPr>
            <p:nvPr/>
          </p:nvSpPr>
          <p:spPr bwMode="auto">
            <a:xfrm>
              <a:off x="5244353" y="3496236"/>
              <a:ext cx="357505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hangingPunct="0"/>
              <a:r>
                <a:rPr lang="en-US" altLang="en-US" b="1">
                  <a:latin typeface="Arial" panose="020B0604020202020204" pitchFamily="34" charset="0"/>
                </a:rPr>
                <a:t>Structured Numerical or Coded</a:t>
              </a:r>
            </a:p>
            <a:p>
              <a:pPr eaLnBrk="0" hangingPunct="0"/>
              <a:r>
                <a:rPr lang="en-US" altLang="en-US" b="1">
                  <a:latin typeface="Arial" panose="020B0604020202020204" pitchFamily="34" charset="0"/>
                </a:rPr>
                <a:t>Information</a:t>
              </a:r>
            </a:p>
          </p:txBody>
        </p:sp>
        <p:sp>
          <p:nvSpPr>
            <p:cNvPr id="227337" name="Rectangle 9"/>
            <p:cNvSpPr>
              <a:spLocks noChangeArrowheads="1"/>
            </p:cNvSpPr>
            <p:nvPr/>
          </p:nvSpPr>
          <p:spPr bwMode="auto">
            <a:xfrm>
              <a:off x="3796553" y="3953437"/>
              <a:ext cx="647613" cy="3699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hangingPunct="0"/>
              <a:r>
                <a:rPr lang="en-US" altLang="en-US" dirty="0">
                  <a:solidFill>
                    <a:schemeClr val="bg1"/>
                  </a:solidFill>
                  <a:latin typeface="Arial" panose="020B0604020202020204" pitchFamily="34" charset="0"/>
                </a:rPr>
                <a:t>2</a:t>
              </a:r>
              <a:r>
                <a:rPr lang="en-US" altLang="en-US" dirty="0" smtClean="0">
                  <a:solidFill>
                    <a:schemeClr val="bg1"/>
                  </a:solidFill>
                  <a:latin typeface="Arial" panose="020B0604020202020204" pitchFamily="34" charset="0"/>
                </a:rPr>
                <a:t>0</a:t>
              </a:r>
              <a:r>
                <a:rPr lang="en-US" altLang="en-US" dirty="0">
                  <a:solidFill>
                    <a:schemeClr val="bg1"/>
                  </a:solidFill>
                  <a:latin typeface="Arial" panose="020B0604020202020204" pitchFamily="34" charset="0"/>
                </a:rPr>
                <a:t>%</a:t>
              </a:r>
            </a:p>
          </p:txBody>
        </p:sp>
        <p:sp>
          <p:nvSpPr>
            <p:cNvPr id="227338" name="Line 10"/>
            <p:cNvSpPr>
              <a:spLocks noChangeShapeType="1"/>
            </p:cNvSpPr>
            <p:nvPr/>
          </p:nvSpPr>
          <p:spPr bwMode="auto">
            <a:xfrm flipH="1">
              <a:off x="4406153" y="3724836"/>
              <a:ext cx="838200" cy="15240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wrap="none" anchor="ctr"/>
            <a:lstStyle/>
            <a:p>
              <a:endParaRPr lang="en-US"/>
            </a:p>
          </p:txBody>
        </p:sp>
        <p:sp>
          <p:nvSpPr>
            <p:cNvPr id="227339" name="Rectangle 11"/>
            <p:cNvSpPr>
              <a:spLocks noChangeArrowheads="1"/>
            </p:cNvSpPr>
            <p:nvPr/>
          </p:nvSpPr>
          <p:spPr bwMode="auto">
            <a:xfrm>
              <a:off x="5091953" y="4715436"/>
              <a:ext cx="372745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hangingPunct="0"/>
              <a:r>
                <a:rPr lang="en-US" altLang="en-US" b="1">
                  <a:latin typeface="Arial" panose="020B0604020202020204" pitchFamily="34" charset="0"/>
                </a:rPr>
                <a:t>Unstructured or Semi-structured</a:t>
              </a:r>
            </a:p>
            <a:p>
              <a:pPr eaLnBrk="0" hangingPunct="0"/>
              <a:r>
                <a:rPr lang="en-US" altLang="en-US" b="1">
                  <a:latin typeface="Arial" panose="020B0604020202020204" pitchFamily="34" charset="0"/>
                </a:rPr>
                <a:t>Information</a:t>
              </a:r>
            </a:p>
          </p:txBody>
        </p:sp>
        <p:sp>
          <p:nvSpPr>
            <p:cNvPr id="227340" name="Line 12"/>
            <p:cNvSpPr>
              <a:spLocks noChangeShapeType="1"/>
            </p:cNvSpPr>
            <p:nvPr/>
          </p:nvSpPr>
          <p:spPr bwMode="auto">
            <a:xfrm flipH="1">
              <a:off x="4482353" y="5020236"/>
              <a:ext cx="609600" cy="7620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81513679"/>
      </p:ext>
    </p:extLst>
  </p:cSld>
  <p:clrMapOvr>
    <a:masterClrMapping/>
  </p:clrMapOvr>
  <p:transition>
    <p:strips dir="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81513" y="191614"/>
            <a:ext cx="6402827" cy="711415"/>
          </a:xfrm>
          <a:prstGeom prst="rect">
            <a:avLst/>
          </a:prstGeom>
        </p:spPr>
        <p:txBody>
          <a:bodyPr vert="horz" wrap="square" lIns="0" tIns="33975" rIns="0" bIns="0" rtlCol="0" anchor="ctr">
            <a:spAutoFit/>
          </a:bodyPr>
          <a:lstStyle/>
          <a:p>
            <a:pPr marL="25168">
              <a:lnSpc>
                <a:spcPct val="100000"/>
              </a:lnSpc>
              <a:spcBef>
                <a:spcPts val="268"/>
              </a:spcBef>
            </a:pPr>
            <a:r>
              <a:rPr spc="-89" dirty="0"/>
              <a:t>Collection</a:t>
            </a:r>
            <a:r>
              <a:rPr spc="59" dirty="0"/>
              <a:t> </a:t>
            </a:r>
            <a:r>
              <a:rPr spc="-109" dirty="0"/>
              <a:t>representation</a:t>
            </a:r>
          </a:p>
        </p:txBody>
      </p:sp>
      <p:sp>
        <p:nvSpPr>
          <p:cNvPr id="3" name="object 3"/>
          <p:cNvSpPr txBox="1"/>
          <p:nvPr/>
        </p:nvSpPr>
        <p:spPr>
          <a:xfrm>
            <a:off x="914399" y="1548488"/>
            <a:ext cx="10676965" cy="2667718"/>
          </a:xfrm>
          <a:prstGeom prst="rect">
            <a:avLst/>
          </a:prstGeom>
        </p:spPr>
        <p:txBody>
          <a:bodyPr vert="horz" wrap="square" lIns="0" tIns="109474" rIns="0" bIns="0" rtlCol="0">
            <a:spAutoFit/>
          </a:bodyPr>
          <a:lstStyle/>
          <a:p>
            <a:pPr marL="368068" indent="-342900">
              <a:spcBef>
                <a:spcPts val="860"/>
              </a:spcBef>
              <a:buFont typeface="Arial" panose="020B0604020202020204" pitchFamily="34" charset="0"/>
              <a:buChar char="•"/>
            </a:pPr>
            <a:r>
              <a:rPr sz="2400" spc="-149" dirty="0" smtClean="0">
                <a:latin typeface="Arial"/>
                <a:cs typeface="Arial"/>
              </a:rPr>
              <a:t>Each </a:t>
            </a:r>
            <a:r>
              <a:rPr sz="2400" spc="-89" dirty="0">
                <a:latin typeface="Arial"/>
                <a:cs typeface="Arial"/>
              </a:rPr>
              <a:t>document </a:t>
            </a:r>
            <a:r>
              <a:rPr sz="2400" spc="-119" dirty="0">
                <a:latin typeface="Arial"/>
                <a:cs typeface="Arial"/>
              </a:rPr>
              <a:t>is </a:t>
            </a:r>
            <a:r>
              <a:rPr sz="2400" spc="-109" dirty="0">
                <a:latin typeface="Arial"/>
                <a:cs typeface="Arial"/>
              </a:rPr>
              <a:t>modelled </a:t>
            </a:r>
            <a:r>
              <a:rPr sz="2400" spc="-226" dirty="0">
                <a:latin typeface="Arial"/>
                <a:cs typeface="Arial"/>
              </a:rPr>
              <a:t>as </a:t>
            </a:r>
            <a:r>
              <a:rPr sz="2400" spc="-178" dirty="0">
                <a:latin typeface="Arial"/>
                <a:cs typeface="Arial"/>
              </a:rPr>
              <a:t>a </a:t>
            </a:r>
            <a:r>
              <a:rPr sz="2400" spc="-20" dirty="0">
                <a:latin typeface="Arial"/>
                <a:cs typeface="Arial"/>
              </a:rPr>
              <a:t>“bag </a:t>
            </a:r>
            <a:r>
              <a:rPr sz="2400" spc="-40" dirty="0">
                <a:latin typeface="Arial"/>
                <a:cs typeface="Arial"/>
              </a:rPr>
              <a:t>of</a:t>
            </a:r>
            <a:r>
              <a:rPr sz="2400" spc="-307" dirty="0">
                <a:latin typeface="Arial"/>
                <a:cs typeface="Arial"/>
              </a:rPr>
              <a:t> </a:t>
            </a:r>
            <a:r>
              <a:rPr sz="2400" spc="-59" dirty="0">
                <a:latin typeface="Arial"/>
                <a:cs typeface="Arial"/>
              </a:rPr>
              <a:t>words”</a:t>
            </a:r>
            <a:endParaRPr sz="2400" dirty="0">
              <a:latin typeface="Arial"/>
              <a:cs typeface="Arial"/>
            </a:endParaRPr>
          </a:p>
          <a:p>
            <a:pPr marL="366809" marR="10067" indent="-342900">
              <a:lnSpc>
                <a:spcPct val="102600"/>
              </a:lnSpc>
              <a:spcBef>
                <a:spcPts val="595"/>
              </a:spcBef>
              <a:buFont typeface="Arial" panose="020B0604020202020204" pitchFamily="34" charset="0"/>
              <a:buChar char="•"/>
            </a:pPr>
            <a:r>
              <a:rPr sz="2400" spc="10" dirty="0" smtClean="0">
                <a:latin typeface="Arial"/>
                <a:cs typeface="Arial"/>
              </a:rPr>
              <a:t>That </a:t>
            </a:r>
            <a:r>
              <a:rPr sz="2400" spc="-89" dirty="0">
                <a:latin typeface="Arial"/>
                <a:cs typeface="Arial"/>
              </a:rPr>
              <a:t>is, </a:t>
            </a:r>
            <a:r>
              <a:rPr sz="2400" spc="-226" dirty="0">
                <a:latin typeface="Arial"/>
                <a:cs typeface="Arial"/>
              </a:rPr>
              <a:t>as </a:t>
            </a:r>
            <a:r>
              <a:rPr sz="2400" spc="-178" dirty="0">
                <a:latin typeface="Arial"/>
                <a:cs typeface="Arial"/>
              </a:rPr>
              <a:t>a </a:t>
            </a:r>
            <a:r>
              <a:rPr sz="2400" spc="-10" dirty="0">
                <a:latin typeface="Arial"/>
                <a:cs typeface="Arial"/>
              </a:rPr>
              <a:t>list </a:t>
            </a:r>
            <a:r>
              <a:rPr sz="2400" spc="-40" dirty="0">
                <a:latin typeface="Arial"/>
                <a:cs typeface="Arial"/>
              </a:rPr>
              <a:t>of </a:t>
            </a:r>
            <a:r>
              <a:rPr sz="2400" spc="-89" dirty="0">
                <a:latin typeface="Arial"/>
                <a:cs typeface="Arial"/>
              </a:rPr>
              <a:t>terms </a:t>
            </a:r>
            <a:r>
              <a:rPr sz="2400" spc="99" dirty="0">
                <a:latin typeface="Arial"/>
                <a:cs typeface="Arial"/>
              </a:rPr>
              <a:t>it </a:t>
            </a:r>
            <a:r>
              <a:rPr sz="2400" spc="-79" dirty="0">
                <a:latin typeface="Arial"/>
                <a:cs typeface="Arial"/>
              </a:rPr>
              <a:t>contains, </a:t>
            </a:r>
            <a:r>
              <a:rPr sz="2400" spc="-129" dirty="0">
                <a:latin typeface="Arial"/>
                <a:cs typeface="Arial"/>
              </a:rPr>
              <a:t>and </a:t>
            </a:r>
            <a:r>
              <a:rPr sz="2400" spc="-59" dirty="0">
                <a:latin typeface="Arial"/>
                <a:cs typeface="Arial"/>
              </a:rPr>
              <a:t>the count </a:t>
            </a:r>
            <a:r>
              <a:rPr sz="2400" spc="-40" dirty="0">
                <a:latin typeface="Arial"/>
                <a:cs typeface="Arial"/>
              </a:rPr>
              <a:t>of </a:t>
            </a:r>
            <a:r>
              <a:rPr sz="2400" spc="-168" dirty="0">
                <a:latin typeface="Arial"/>
                <a:cs typeface="Arial"/>
              </a:rPr>
              <a:t>each  </a:t>
            </a:r>
            <a:r>
              <a:rPr sz="2400" spc="-50" dirty="0">
                <a:latin typeface="Arial"/>
                <a:cs typeface="Arial"/>
              </a:rPr>
              <a:t>term</a:t>
            </a:r>
            <a:endParaRPr sz="2400" dirty="0">
              <a:latin typeface="Arial"/>
              <a:cs typeface="Arial"/>
            </a:endParaRPr>
          </a:p>
          <a:p>
            <a:pPr marL="366809" marR="129613" indent="-342900">
              <a:lnSpc>
                <a:spcPct val="102600"/>
              </a:lnSpc>
              <a:spcBef>
                <a:spcPts val="595"/>
              </a:spcBef>
              <a:buFont typeface="Arial" panose="020B0604020202020204" pitchFamily="34" charset="0"/>
              <a:buChar char="•"/>
            </a:pPr>
            <a:r>
              <a:rPr sz="2400" spc="-79" dirty="0" smtClean="0">
                <a:latin typeface="Arial"/>
                <a:cs typeface="Arial"/>
              </a:rPr>
              <a:t>The </a:t>
            </a:r>
            <a:r>
              <a:rPr sz="2400" spc="-119" dirty="0">
                <a:latin typeface="Arial"/>
                <a:cs typeface="Arial"/>
              </a:rPr>
              <a:t>whole </a:t>
            </a:r>
            <a:r>
              <a:rPr sz="2400" spc="-69" dirty="0">
                <a:latin typeface="Arial"/>
                <a:cs typeface="Arial"/>
              </a:rPr>
              <a:t>collection </a:t>
            </a:r>
            <a:r>
              <a:rPr sz="2400" spc="-89" dirty="0">
                <a:latin typeface="Arial"/>
                <a:cs typeface="Arial"/>
              </a:rPr>
              <a:t>could </a:t>
            </a:r>
            <a:r>
              <a:rPr sz="2400" spc="-149" dirty="0">
                <a:latin typeface="Arial"/>
                <a:cs typeface="Arial"/>
              </a:rPr>
              <a:t>be </a:t>
            </a:r>
            <a:r>
              <a:rPr sz="2400" spc="-109" dirty="0">
                <a:latin typeface="Arial"/>
                <a:cs typeface="Arial"/>
              </a:rPr>
              <a:t>modelled </a:t>
            </a:r>
            <a:r>
              <a:rPr sz="2400" spc="-226" dirty="0">
                <a:latin typeface="Arial"/>
                <a:cs typeface="Arial"/>
              </a:rPr>
              <a:t>as </a:t>
            </a:r>
            <a:r>
              <a:rPr sz="2400" spc="-178" dirty="0">
                <a:latin typeface="Arial"/>
                <a:cs typeface="Arial"/>
              </a:rPr>
              <a:t>a </a:t>
            </a:r>
            <a:r>
              <a:rPr sz="2400" spc="59" dirty="0">
                <a:latin typeface="Arial"/>
                <a:cs typeface="Arial"/>
              </a:rPr>
              <a:t>“list </a:t>
            </a:r>
            <a:r>
              <a:rPr sz="2400" spc="-40" dirty="0">
                <a:latin typeface="Arial"/>
                <a:cs typeface="Arial"/>
              </a:rPr>
              <a:t>of </a:t>
            </a:r>
            <a:r>
              <a:rPr sz="2400" spc="-139" dirty="0">
                <a:latin typeface="Arial"/>
                <a:cs typeface="Arial"/>
              </a:rPr>
              <a:t>bag </a:t>
            </a:r>
            <a:r>
              <a:rPr sz="2400" spc="-40" dirty="0">
                <a:latin typeface="Arial"/>
                <a:cs typeface="Arial"/>
              </a:rPr>
              <a:t>of  </a:t>
            </a:r>
            <a:r>
              <a:rPr sz="2400" spc="-69" dirty="0">
                <a:latin typeface="Arial"/>
                <a:cs typeface="Arial"/>
              </a:rPr>
              <a:t>words”</a:t>
            </a:r>
            <a:endParaRPr sz="2400" dirty="0">
              <a:latin typeface="Arial"/>
              <a:cs typeface="Arial"/>
            </a:endParaRPr>
          </a:p>
          <a:p>
            <a:pPr marL="366809" marR="15101" indent="-342900">
              <a:lnSpc>
                <a:spcPct val="102600"/>
              </a:lnSpc>
              <a:spcBef>
                <a:spcPts val="595"/>
              </a:spcBef>
              <a:buFont typeface="Arial" panose="020B0604020202020204" pitchFamily="34" charset="0"/>
              <a:buChar char="•"/>
            </a:pPr>
            <a:r>
              <a:rPr lang="en-US" sz="2400" spc="-10" dirty="0">
                <a:latin typeface="Arial"/>
                <a:cs typeface="Arial"/>
              </a:rPr>
              <a:t>B</a:t>
            </a:r>
            <a:r>
              <a:rPr sz="2400" spc="-10" dirty="0" smtClean="0">
                <a:latin typeface="Arial"/>
                <a:cs typeface="Arial"/>
              </a:rPr>
              <a:t>ut </a:t>
            </a:r>
            <a:r>
              <a:rPr sz="2400" spc="10" dirty="0">
                <a:latin typeface="Arial"/>
                <a:cs typeface="Arial"/>
              </a:rPr>
              <a:t>that </a:t>
            </a:r>
            <a:r>
              <a:rPr sz="2400" spc="-69" dirty="0">
                <a:latin typeface="Arial"/>
                <a:cs typeface="Arial"/>
              </a:rPr>
              <a:t>fails </a:t>
            </a:r>
            <a:r>
              <a:rPr sz="2400" spc="20" dirty="0">
                <a:latin typeface="Arial"/>
                <a:cs typeface="Arial"/>
              </a:rPr>
              <a:t>to </a:t>
            </a:r>
            <a:r>
              <a:rPr sz="2400" spc="-89" dirty="0">
                <a:latin typeface="Arial"/>
                <a:cs typeface="Arial"/>
              </a:rPr>
              <a:t>capture </a:t>
            </a:r>
            <a:r>
              <a:rPr sz="2400" spc="-79" dirty="0">
                <a:latin typeface="Arial"/>
                <a:cs typeface="Arial"/>
              </a:rPr>
              <a:t>commonality </a:t>
            </a:r>
            <a:r>
              <a:rPr sz="2400" spc="-40" dirty="0">
                <a:latin typeface="Arial"/>
                <a:cs typeface="Arial"/>
              </a:rPr>
              <a:t>of </a:t>
            </a:r>
            <a:r>
              <a:rPr sz="2400" spc="-89" dirty="0">
                <a:latin typeface="Arial"/>
                <a:cs typeface="Arial"/>
              </a:rPr>
              <a:t>terms </a:t>
            </a:r>
            <a:r>
              <a:rPr sz="2400" spc="-139" dirty="0">
                <a:latin typeface="Arial"/>
                <a:cs typeface="Arial"/>
              </a:rPr>
              <a:t>between  </a:t>
            </a:r>
            <a:r>
              <a:rPr sz="2400" spc="-109" dirty="0" smtClean="0">
                <a:latin typeface="Arial"/>
                <a:cs typeface="Arial"/>
              </a:rPr>
              <a:t>documents</a:t>
            </a:r>
            <a:r>
              <a:rPr lang="en-US" sz="2400" spc="-109" dirty="0" smtClean="0">
                <a:latin typeface="Arial"/>
                <a:cs typeface="Arial"/>
              </a:rPr>
              <a:t> and meaning</a:t>
            </a:r>
            <a:endParaRPr lang="en-US" sz="2400" spc="30" dirty="0" smtClean="0">
              <a:latin typeface="Arial"/>
              <a:cs typeface="Arial"/>
            </a:endParaRPr>
          </a:p>
          <a:p>
            <a:pPr marL="366809" marR="10067" indent="-342900">
              <a:lnSpc>
                <a:spcPct val="102600"/>
              </a:lnSpc>
              <a:spcBef>
                <a:spcPts val="109"/>
              </a:spcBef>
              <a:buFont typeface="Arial" panose="020B0604020202020204" pitchFamily="34" charset="0"/>
              <a:buChar char="•"/>
            </a:pPr>
            <a:r>
              <a:rPr lang="en-US" sz="2400" spc="-59" dirty="0">
                <a:latin typeface="Arial"/>
                <a:cs typeface="Arial"/>
              </a:rPr>
              <a:t>An alternative, </a:t>
            </a:r>
            <a:r>
              <a:rPr lang="en-US" sz="2400" spc="-129" dirty="0">
                <a:latin typeface="Arial"/>
                <a:cs typeface="Arial"/>
              </a:rPr>
              <a:t>and </a:t>
            </a:r>
            <a:r>
              <a:rPr lang="en-US" sz="2400" spc="10" dirty="0">
                <a:latin typeface="Arial"/>
                <a:cs typeface="Arial"/>
              </a:rPr>
              <a:t>fruitful, </a:t>
            </a:r>
            <a:r>
              <a:rPr lang="en-US" sz="2400" spc="-99" dirty="0">
                <a:latin typeface="Arial"/>
                <a:cs typeface="Arial"/>
              </a:rPr>
              <a:t>model </a:t>
            </a:r>
            <a:r>
              <a:rPr lang="en-US" sz="2400" spc="-119" dirty="0">
                <a:latin typeface="Arial"/>
                <a:cs typeface="Arial"/>
              </a:rPr>
              <a:t>is </a:t>
            </a:r>
            <a:r>
              <a:rPr lang="en-US" sz="2400" spc="-40" dirty="0" smtClean="0">
                <a:latin typeface="Arial"/>
                <a:cs typeface="Arial"/>
              </a:rPr>
              <a:t>called vector semantics</a:t>
            </a:r>
            <a:r>
              <a:rPr lang="en-US" sz="2400" spc="40" dirty="0" smtClean="0">
                <a:latin typeface="Arial"/>
                <a:cs typeface="Arial"/>
              </a:rPr>
              <a:t>.</a:t>
            </a:r>
            <a:endParaRPr lang="en-US" sz="2400" dirty="0">
              <a:latin typeface="Arial"/>
              <a:cs typeface="Arial"/>
            </a:endParaRPr>
          </a:p>
          <a:p>
            <a:pPr marL="23909" marR="15101">
              <a:lnSpc>
                <a:spcPct val="102600"/>
              </a:lnSpc>
              <a:spcBef>
                <a:spcPts val="595"/>
              </a:spcBef>
            </a:pPr>
            <a:endParaRPr sz="2180" dirty="0">
              <a:latin typeface="Arial"/>
              <a:cs typeface="Arial"/>
            </a:endParaRPr>
          </a:p>
        </p:txBody>
      </p:sp>
    </p:spTree>
    <p:extLst>
      <p:ext uri="{BB962C8B-B14F-4D97-AF65-F5344CB8AC3E}">
        <p14:creationId xmlns:p14="http://schemas.microsoft.com/office/powerpoint/2010/main" val="4003401009"/>
      </p:ext>
    </p:extLst>
  </p:cSld>
  <p:clrMapOvr>
    <a:masterClrMapping/>
  </p:clrMapOvr>
  <p:transition>
    <p:cu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Vector Semantics</a:t>
            </a:r>
            <a:endParaRPr lang="en-US" dirty="0"/>
          </a:p>
        </p:txBody>
      </p:sp>
      <p:sp>
        <p:nvSpPr>
          <p:cNvPr id="3" name="Content Placeholder 2"/>
          <p:cNvSpPr>
            <a:spLocks noGrp="1"/>
          </p:cNvSpPr>
          <p:nvPr>
            <p:ph idx="1"/>
          </p:nvPr>
        </p:nvSpPr>
        <p:spPr>
          <a:xfrm>
            <a:off x="838200" y="1690688"/>
            <a:ext cx="10515600" cy="4351338"/>
          </a:xfrm>
        </p:spPr>
        <p:txBody>
          <a:bodyPr/>
          <a:lstStyle/>
          <a:p>
            <a:r>
              <a:rPr lang="en-US" dirty="0"/>
              <a:t>Words that occur in similar contexts tend to have </a:t>
            </a:r>
            <a:r>
              <a:rPr lang="en-US" dirty="0" smtClean="0"/>
              <a:t>similar meanings</a:t>
            </a:r>
          </a:p>
          <a:p>
            <a:r>
              <a:rPr lang="en-US" dirty="0" smtClean="0"/>
              <a:t>This </a:t>
            </a:r>
            <a:r>
              <a:rPr lang="en-US" dirty="0"/>
              <a:t>link between similarity in how words are distributed and </a:t>
            </a:r>
            <a:r>
              <a:rPr lang="en-US" dirty="0" smtClean="0"/>
              <a:t>similarity </a:t>
            </a:r>
            <a:r>
              <a:rPr lang="en-US" dirty="0"/>
              <a:t>in what they mean is called the </a:t>
            </a:r>
            <a:r>
              <a:rPr lang="en-US" b="1" dirty="0"/>
              <a:t>distributional hypothesis</a:t>
            </a:r>
            <a:r>
              <a:rPr lang="en-US" dirty="0" smtClean="0"/>
              <a:t>.</a:t>
            </a:r>
          </a:p>
          <a:p>
            <a:r>
              <a:rPr lang="en-US" dirty="0"/>
              <a:t>V</a:t>
            </a:r>
            <a:r>
              <a:rPr lang="en-US" dirty="0" smtClean="0"/>
              <a:t>ector semantics is a model </a:t>
            </a:r>
            <a:r>
              <a:rPr lang="en-US" dirty="0"/>
              <a:t>which </a:t>
            </a:r>
            <a:r>
              <a:rPr lang="en-US" dirty="0" smtClean="0"/>
              <a:t>instantiates </a:t>
            </a:r>
            <a:r>
              <a:rPr lang="en-US" dirty="0"/>
              <a:t>this linguistic hypothesis by learning representations of the meaning of </a:t>
            </a:r>
            <a:r>
              <a:rPr lang="en-US" dirty="0" smtClean="0"/>
              <a:t>words directly </a:t>
            </a:r>
            <a:r>
              <a:rPr lang="en-US" dirty="0"/>
              <a:t>from their distributions in texts</a:t>
            </a:r>
            <a:r>
              <a:rPr lang="en-US" dirty="0" smtClean="0"/>
              <a:t>.</a:t>
            </a:r>
          </a:p>
          <a:p>
            <a:r>
              <a:rPr lang="en-US" dirty="0"/>
              <a:t>These representations are used in </a:t>
            </a:r>
            <a:r>
              <a:rPr lang="en-US" dirty="0" smtClean="0"/>
              <a:t>every natural </a:t>
            </a:r>
            <a:r>
              <a:rPr lang="en-US" dirty="0"/>
              <a:t>language processing application that makes use of meaning</a:t>
            </a:r>
          </a:p>
        </p:txBody>
      </p:sp>
    </p:spTree>
    <p:extLst>
      <p:ext uri="{BB962C8B-B14F-4D97-AF65-F5344CB8AC3E}">
        <p14:creationId xmlns:p14="http://schemas.microsoft.com/office/powerpoint/2010/main" val="90354352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9056" y="184516"/>
            <a:ext cx="8301744" cy="721741"/>
          </a:xfrm>
        </p:spPr>
        <p:txBody>
          <a:bodyPr>
            <a:normAutofit/>
          </a:bodyPr>
          <a:lstStyle/>
          <a:p>
            <a:r>
              <a:rPr lang="en-US" dirty="0"/>
              <a:t>Words, Lemmas, Senses</a:t>
            </a:r>
            <a:r>
              <a:rPr lang="en-US"/>
              <a:t>, Definitions</a:t>
            </a:r>
            <a:endParaRPr lang="en-US"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638779" y="1499936"/>
            <a:ext cx="4239017" cy="2992247"/>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8779" y="4678882"/>
            <a:ext cx="3920169" cy="196474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9458" y="2018974"/>
            <a:ext cx="4798580" cy="243406"/>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69458" y="2686185"/>
            <a:ext cx="4498542" cy="1884095"/>
          </a:xfrm>
          <a:prstGeom prst="rect">
            <a:avLst/>
          </a:prstGeom>
        </p:spPr>
      </p:pic>
      <p:sp>
        <p:nvSpPr>
          <p:cNvPr id="10" name="TextBox 9"/>
          <p:cNvSpPr txBox="1"/>
          <p:nvPr/>
        </p:nvSpPr>
        <p:spPr>
          <a:xfrm>
            <a:off x="5583990" y="948840"/>
            <a:ext cx="1266693" cy="646331"/>
          </a:xfrm>
          <a:prstGeom prst="rect">
            <a:avLst/>
          </a:prstGeom>
          <a:noFill/>
        </p:spPr>
        <p:txBody>
          <a:bodyPr wrap="none" rtlCol="0">
            <a:spAutoFit/>
          </a:bodyPr>
          <a:lstStyle/>
          <a:p>
            <a:r>
              <a:rPr lang="en-US" sz="3600" b="1">
                <a:solidFill>
                  <a:srgbClr val="0432FF"/>
                </a:solidFill>
              </a:rPr>
              <a:t>sense</a:t>
            </a:r>
            <a:endParaRPr lang="en-US" b="1" dirty="0">
              <a:solidFill>
                <a:srgbClr val="0432FF"/>
              </a:solidFill>
            </a:endParaRPr>
          </a:p>
        </p:txBody>
      </p:sp>
      <p:sp>
        <p:nvSpPr>
          <p:cNvPr id="11" name="Freeform 10"/>
          <p:cNvSpPr/>
          <p:nvPr/>
        </p:nvSpPr>
        <p:spPr>
          <a:xfrm>
            <a:off x="1638297" y="3068408"/>
            <a:ext cx="280388" cy="234664"/>
          </a:xfrm>
          <a:custGeom>
            <a:avLst/>
            <a:gdLst>
              <a:gd name="connsiteX0" fmla="*/ 85725 w 280388"/>
              <a:gd name="connsiteY0" fmla="*/ 3412 h 234664"/>
              <a:gd name="connsiteX1" fmla="*/ 57150 w 280388"/>
              <a:gd name="connsiteY1" fmla="*/ 203437 h 234664"/>
              <a:gd name="connsiteX2" fmla="*/ 142875 w 280388"/>
              <a:gd name="connsiteY2" fmla="*/ 232012 h 234664"/>
              <a:gd name="connsiteX3" fmla="*/ 271463 w 280388"/>
              <a:gd name="connsiteY3" fmla="*/ 217725 h 234664"/>
              <a:gd name="connsiteX4" fmla="*/ 257175 w 280388"/>
              <a:gd name="connsiteY4" fmla="*/ 117712 h 234664"/>
              <a:gd name="connsiteX5" fmla="*/ 185738 w 280388"/>
              <a:gd name="connsiteY5" fmla="*/ 3412 h 234664"/>
              <a:gd name="connsiteX6" fmla="*/ 0 w 280388"/>
              <a:gd name="connsiteY6" fmla="*/ 3412 h 23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388" h="234664">
                <a:moveTo>
                  <a:pt x="85725" y="3412"/>
                </a:moveTo>
                <a:cubicBezTo>
                  <a:pt x="76200" y="70087"/>
                  <a:pt x="40815" y="138096"/>
                  <a:pt x="57150" y="203437"/>
                </a:cubicBezTo>
                <a:cubicBezTo>
                  <a:pt x="64455" y="232658"/>
                  <a:pt x="142875" y="232012"/>
                  <a:pt x="142875" y="232012"/>
                </a:cubicBezTo>
                <a:cubicBezTo>
                  <a:pt x="185738" y="227250"/>
                  <a:pt x="240968" y="248220"/>
                  <a:pt x="271463" y="217725"/>
                </a:cubicBezTo>
                <a:cubicBezTo>
                  <a:pt x="295276" y="193912"/>
                  <a:pt x="264747" y="150526"/>
                  <a:pt x="257175" y="117712"/>
                </a:cubicBezTo>
                <a:cubicBezTo>
                  <a:pt x="249280" y="83500"/>
                  <a:pt x="238777" y="10042"/>
                  <a:pt x="185738" y="3412"/>
                </a:cubicBezTo>
                <a:cubicBezTo>
                  <a:pt x="124303" y="-4267"/>
                  <a:pt x="61913" y="3412"/>
                  <a:pt x="0" y="3412"/>
                </a:cubicBezTo>
              </a:path>
            </a:pathLst>
          </a:custGeom>
          <a:noFill/>
          <a:ln w="2222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a:off x="6169458" y="2018974"/>
            <a:ext cx="280388" cy="234664"/>
          </a:xfrm>
          <a:custGeom>
            <a:avLst/>
            <a:gdLst>
              <a:gd name="connsiteX0" fmla="*/ 85725 w 280388"/>
              <a:gd name="connsiteY0" fmla="*/ 3412 h 234664"/>
              <a:gd name="connsiteX1" fmla="*/ 57150 w 280388"/>
              <a:gd name="connsiteY1" fmla="*/ 203437 h 234664"/>
              <a:gd name="connsiteX2" fmla="*/ 142875 w 280388"/>
              <a:gd name="connsiteY2" fmla="*/ 232012 h 234664"/>
              <a:gd name="connsiteX3" fmla="*/ 271463 w 280388"/>
              <a:gd name="connsiteY3" fmla="*/ 217725 h 234664"/>
              <a:gd name="connsiteX4" fmla="*/ 257175 w 280388"/>
              <a:gd name="connsiteY4" fmla="*/ 117712 h 234664"/>
              <a:gd name="connsiteX5" fmla="*/ 185738 w 280388"/>
              <a:gd name="connsiteY5" fmla="*/ 3412 h 234664"/>
              <a:gd name="connsiteX6" fmla="*/ 0 w 280388"/>
              <a:gd name="connsiteY6" fmla="*/ 3412 h 23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388" h="234664">
                <a:moveTo>
                  <a:pt x="85725" y="3412"/>
                </a:moveTo>
                <a:cubicBezTo>
                  <a:pt x="76200" y="70087"/>
                  <a:pt x="40815" y="138096"/>
                  <a:pt x="57150" y="203437"/>
                </a:cubicBezTo>
                <a:cubicBezTo>
                  <a:pt x="64455" y="232658"/>
                  <a:pt x="142875" y="232012"/>
                  <a:pt x="142875" y="232012"/>
                </a:cubicBezTo>
                <a:cubicBezTo>
                  <a:pt x="185738" y="227250"/>
                  <a:pt x="240968" y="248220"/>
                  <a:pt x="271463" y="217725"/>
                </a:cubicBezTo>
                <a:cubicBezTo>
                  <a:pt x="295276" y="193912"/>
                  <a:pt x="264747" y="150526"/>
                  <a:pt x="257175" y="117712"/>
                </a:cubicBezTo>
                <a:cubicBezTo>
                  <a:pt x="249280" y="83500"/>
                  <a:pt x="238777" y="10042"/>
                  <a:pt x="185738" y="3412"/>
                </a:cubicBezTo>
                <a:cubicBezTo>
                  <a:pt x="124303" y="-4267"/>
                  <a:pt x="61913" y="3412"/>
                  <a:pt x="0" y="3412"/>
                </a:cubicBezTo>
              </a:path>
            </a:pathLst>
          </a:custGeom>
          <a:noFill/>
          <a:ln w="2222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a:off x="1628668" y="4783212"/>
            <a:ext cx="280388" cy="234664"/>
          </a:xfrm>
          <a:custGeom>
            <a:avLst/>
            <a:gdLst>
              <a:gd name="connsiteX0" fmla="*/ 85725 w 280388"/>
              <a:gd name="connsiteY0" fmla="*/ 3412 h 234664"/>
              <a:gd name="connsiteX1" fmla="*/ 57150 w 280388"/>
              <a:gd name="connsiteY1" fmla="*/ 203437 h 234664"/>
              <a:gd name="connsiteX2" fmla="*/ 142875 w 280388"/>
              <a:gd name="connsiteY2" fmla="*/ 232012 h 234664"/>
              <a:gd name="connsiteX3" fmla="*/ 271463 w 280388"/>
              <a:gd name="connsiteY3" fmla="*/ 217725 h 234664"/>
              <a:gd name="connsiteX4" fmla="*/ 257175 w 280388"/>
              <a:gd name="connsiteY4" fmla="*/ 117712 h 234664"/>
              <a:gd name="connsiteX5" fmla="*/ 185738 w 280388"/>
              <a:gd name="connsiteY5" fmla="*/ 3412 h 234664"/>
              <a:gd name="connsiteX6" fmla="*/ 0 w 280388"/>
              <a:gd name="connsiteY6" fmla="*/ 3412 h 23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388" h="234664">
                <a:moveTo>
                  <a:pt x="85725" y="3412"/>
                </a:moveTo>
                <a:cubicBezTo>
                  <a:pt x="76200" y="70087"/>
                  <a:pt x="40815" y="138096"/>
                  <a:pt x="57150" y="203437"/>
                </a:cubicBezTo>
                <a:cubicBezTo>
                  <a:pt x="64455" y="232658"/>
                  <a:pt x="142875" y="232012"/>
                  <a:pt x="142875" y="232012"/>
                </a:cubicBezTo>
                <a:cubicBezTo>
                  <a:pt x="185738" y="227250"/>
                  <a:pt x="240968" y="248220"/>
                  <a:pt x="271463" y="217725"/>
                </a:cubicBezTo>
                <a:cubicBezTo>
                  <a:pt x="295276" y="193912"/>
                  <a:pt x="264747" y="150526"/>
                  <a:pt x="257175" y="117712"/>
                </a:cubicBezTo>
                <a:cubicBezTo>
                  <a:pt x="249280" y="83500"/>
                  <a:pt x="238777" y="10042"/>
                  <a:pt x="185738" y="3412"/>
                </a:cubicBezTo>
                <a:cubicBezTo>
                  <a:pt x="124303" y="-4267"/>
                  <a:pt x="61913" y="3412"/>
                  <a:pt x="0" y="3412"/>
                </a:cubicBezTo>
              </a:path>
            </a:pathLst>
          </a:custGeom>
          <a:noFill/>
          <a:ln w="2222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6207554" y="2614297"/>
            <a:ext cx="280388" cy="234664"/>
          </a:xfrm>
          <a:custGeom>
            <a:avLst/>
            <a:gdLst>
              <a:gd name="connsiteX0" fmla="*/ 85725 w 280388"/>
              <a:gd name="connsiteY0" fmla="*/ 3412 h 234664"/>
              <a:gd name="connsiteX1" fmla="*/ 57150 w 280388"/>
              <a:gd name="connsiteY1" fmla="*/ 203437 h 234664"/>
              <a:gd name="connsiteX2" fmla="*/ 142875 w 280388"/>
              <a:gd name="connsiteY2" fmla="*/ 232012 h 234664"/>
              <a:gd name="connsiteX3" fmla="*/ 271463 w 280388"/>
              <a:gd name="connsiteY3" fmla="*/ 217725 h 234664"/>
              <a:gd name="connsiteX4" fmla="*/ 257175 w 280388"/>
              <a:gd name="connsiteY4" fmla="*/ 117712 h 234664"/>
              <a:gd name="connsiteX5" fmla="*/ 185738 w 280388"/>
              <a:gd name="connsiteY5" fmla="*/ 3412 h 234664"/>
              <a:gd name="connsiteX6" fmla="*/ 0 w 280388"/>
              <a:gd name="connsiteY6" fmla="*/ 3412 h 23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388" h="234664">
                <a:moveTo>
                  <a:pt x="85725" y="3412"/>
                </a:moveTo>
                <a:cubicBezTo>
                  <a:pt x="76200" y="70087"/>
                  <a:pt x="40815" y="138096"/>
                  <a:pt x="57150" y="203437"/>
                </a:cubicBezTo>
                <a:cubicBezTo>
                  <a:pt x="64455" y="232658"/>
                  <a:pt x="142875" y="232012"/>
                  <a:pt x="142875" y="232012"/>
                </a:cubicBezTo>
                <a:cubicBezTo>
                  <a:pt x="185738" y="227250"/>
                  <a:pt x="240968" y="248220"/>
                  <a:pt x="271463" y="217725"/>
                </a:cubicBezTo>
                <a:cubicBezTo>
                  <a:pt x="295276" y="193912"/>
                  <a:pt x="264747" y="150526"/>
                  <a:pt x="257175" y="117712"/>
                </a:cubicBezTo>
                <a:cubicBezTo>
                  <a:pt x="249280" y="83500"/>
                  <a:pt x="238777" y="10042"/>
                  <a:pt x="185738" y="3412"/>
                </a:cubicBezTo>
                <a:cubicBezTo>
                  <a:pt x="124303" y="-4267"/>
                  <a:pt x="61913" y="3412"/>
                  <a:pt x="0" y="3412"/>
                </a:cubicBezTo>
              </a:path>
            </a:pathLst>
          </a:custGeom>
          <a:noFill/>
          <a:ln w="2222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a:off x="1609612" y="6121480"/>
            <a:ext cx="280388" cy="234664"/>
          </a:xfrm>
          <a:custGeom>
            <a:avLst/>
            <a:gdLst>
              <a:gd name="connsiteX0" fmla="*/ 85725 w 280388"/>
              <a:gd name="connsiteY0" fmla="*/ 3412 h 234664"/>
              <a:gd name="connsiteX1" fmla="*/ 57150 w 280388"/>
              <a:gd name="connsiteY1" fmla="*/ 203437 h 234664"/>
              <a:gd name="connsiteX2" fmla="*/ 142875 w 280388"/>
              <a:gd name="connsiteY2" fmla="*/ 232012 h 234664"/>
              <a:gd name="connsiteX3" fmla="*/ 271463 w 280388"/>
              <a:gd name="connsiteY3" fmla="*/ 217725 h 234664"/>
              <a:gd name="connsiteX4" fmla="*/ 257175 w 280388"/>
              <a:gd name="connsiteY4" fmla="*/ 117712 h 234664"/>
              <a:gd name="connsiteX5" fmla="*/ 185738 w 280388"/>
              <a:gd name="connsiteY5" fmla="*/ 3412 h 234664"/>
              <a:gd name="connsiteX6" fmla="*/ 0 w 280388"/>
              <a:gd name="connsiteY6" fmla="*/ 3412 h 23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388" h="234664">
                <a:moveTo>
                  <a:pt x="85725" y="3412"/>
                </a:moveTo>
                <a:cubicBezTo>
                  <a:pt x="76200" y="70087"/>
                  <a:pt x="40815" y="138096"/>
                  <a:pt x="57150" y="203437"/>
                </a:cubicBezTo>
                <a:cubicBezTo>
                  <a:pt x="64455" y="232658"/>
                  <a:pt x="142875" y="232012"/>
                  <a:pt x="142875" y="232012"/>
                </a:cubicBezTo>
                <a:cubicBezTo>
                  <a:pt x="185738" y="227250"/>
                  <a:pt x="240968" y="248220"/>
                  <a:pt x="271463" y="217725"/>
                </a:cubicBezTo>
                <a:cubicBezTo>
                  <a:pt x="295276" y="193912"/>
                  <a:pt x="264747" y="150526"/>
                  <a:pt x="257175" y="117712"/>
                </a:cubicBezTo>
                <a:cubicBezTo>
                  <a:pt x="249280" y="83500"/>
                  <a:pt x="238777" y="10042"/>
                  <a:pt x="185738" y="3412"/>
                </a:cubicBezTo>
                <a:cubicBezTo>
                  <a:pt x="124303" y="-4267"/>
                  <a:pt x="61913" y="3412"/>
                  <a:pt x="0" y="3412"/>
                </a:cubicBezTo>
              </a:path>
            </a:pathLst>
          </a:custGeom>
          <a:noFill/>
          <a:ln w="2222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p:cNvGrpSpPr/>
          <p:nvPr/>
        </p:nvGrpSpPr>
        <p:grpSpPr>
          <a:xfrm>
            <a:off x="1566838" y="996380"/>
            <a:ext cx="3052561" cy="860994"/>
            <a:chOff x="42837" y="996380"/>
            <a:chExt cx="3052561" cy="860994"/>
          </a:xfrm>
        </p:grpSpPr>
        <p:sp>
          <p:nvSpPr>
            <p:cNvPr id="8" name="Freeform 7"/>
            <p:cNvSpPr/>
            <p:nvPr/>
          </p:nvSpPr>
          <p:spPr>
            <a:xfrm>
              <a:off x="42837" y="1272549"/>
              <a:ext cx="1471874" cy="584825"/>
            </a:xfrm>
            <a:custGeom>
              <a:avLst/>
              <a:gdLst>
                <a:gd name="connsiteX0" fmla="*/ 800126 w 1471874"/>
                <a:gd name="connsiteY0" fmla="*/ 117050 h 688550"/>
                <a:gd name="connsiteX1" fmla="*/ 200051 w 1471874"/>
                <a:gd name="connsiteY1" fmla="*/ 145625 h 688550"/>
                <a:gd name="connsiteX2" fmla="*/ 28601 w 1471874"/>
                <a:gd name="connsiteY2" fmla="*/ 174200 h 688550"/>
                <a:gd name="connsiteX3" fmla="*/ 26 w 1471874"/>
                <a:gd name="connsiteY3" fmla="*/ 217063 h 688550"/>
                <a:gd name="connsiteX4" fmla="*/ 28601 w 1471874"/>
                <a:gd name="connsiteY4" fmla="*/ 345650 h 688550"/>
                <a:gd name="connsiteX5" fmla="*/ 71463 w 1471874"/>
                <a:gd name="connsiteY5" fmla="*/ 388513 h 688550"/>
                <a:gd name="connsiteX6" fmla="*/ 128613 w 1471874"/>
                <a:gd name="connsiteY6" fmla="*/ 474238 h 688550"/>
                <a:gd name="connsiteX7" fmla="*/ 214338 w 1471874"/>
                <a:gd name="connsiteY7" fmla="*/ 545675 h 688550"/>
                <a:gd name="connsiteX8" fmla="*/ 342926 w 1471874"/>
                <a:gd name="connsiteY8" fmla="*/ 631400 h 688550"/>
                <a:gd name="connsiteX9" fmla="*/ 385788 w 1471874"/>
                <a:gd name="connsiteY9" fmla="*/ 659975 h 688550"/>
                <a:gd name="connsiteX10" fmla="*/ 442938 w 1471874"/>
                <a:gd name="connsiteY10" fmla="*/ 674263 h 688550"/>
                <a:gd name="connsiteX11" fmla="*/ 485801 w 1471874"/>
                <a:gd name="connsiteY11" fmla="*/ 688550 h 688550"/>
                <a:gd name="connsiteX12" fmla="*/ 1014438 w 1471874"/>
                <a:gd name="connsiteY12" fmla="*/ 674263 h 688550"/>
                <a:gd name="connsiteX13" fmla="*/ 1171601 w 1471874"/>
                <a:gd name="connsiteY13" fmla="*/ 645688 h 688550"/>
                <a:gd name="connsiteX14" fmla="*/ 1271613 w 1471874"/>
                <a:gd name="connsiteY14" fmla="*/ 631400 h 688550"/>
                <a:gd name="connsiteX15" fmla="*/ 1428776 w 1471874"/>
                <a:gd name="connsiteY15" fmla="*/ 588538 h 688550"/>
                <a:gd name="connsiteX16" fmla="*/ 1471638 w 1471874"/>
                <a:gd name="connsiteY16" fmla="*/ 502813 h 688550"/>
                <a:gd name="connsiteX17" fmla="*/ 1400201 w 1471874"/>
                <a:gd name="connsiteY17" fmla="*/ 402800 h 688550"/>
                <a:gd name="connsiteX18" fmla="*/ 1257326 w 1471874"/>
                <a:gd name="connsiteY18" fmla="*/ 317075 h 688550"/>
                <a:gd name="connsiteX19" fmla="*/ 1128738 w 1471874"/>
                <a:gd name="connsiteY19" fmla="*/ 245638 h 688550"/>
                <a:gd name="connsiteX20" fmla="*/ 1000151 w 1471874"/>
                <a:gd name="connsiteY20" fmla="*/ 174200 h 688550"/>
                <a:gd name="connsiteX21" fmla="*/ 943001 w 1471874"/>
                <a:gd name="connsiteY21" fmla="*/ 131338 h 688550"/>
                <a:gd name="connsiteX22" fmla="*/ 900138 w 1471874"/>
                <a:gd name="connsiteY22" fmla="*/ 102763 h 688550"/>
                <a:gd name="connsiteX23" fmla="*/ 842988 w 1471874"/>
                <a:gd name="connsiteY23" fmla="*/ 59900 h 688550"/>
                <a:gd name="connsiteX24" fmla="*/ 800126 w 1471874"/>
                <a:gd name="connsiteY24" fmla="*/ 45613 h 688550"/>
                <a:gd name="connsiteX25" fmla="*/ 757263 w 1471874"/>
                <a:gd name="connsiteY25" fmla="*/ 17038 h 688550"/>
                <a:gd name="connsiteX26" fmla="*/ 600101 w 1471874"/>
                <a:gd name="connsiteY26" fmla="*/ 2750 h 688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71874" h="688550">
                  <a:moveTo>
                    <a:pt x="800126" y="117050"/>
                  </a:moveTo>
                  <a:cubicBezTo>
                    <a:pt x="-55360" y="140814"/>
                    <a:pt x="507686" y="101677"/>
                    <a:pt x="200051" y="145625"/>
                  </a:cubicBezTo>
                  <a:cubicBezTo>
                    <a:pt x="43973" y="167922"/>
                    <a:pt x="134402" y="147751"/>
                    <a:pt x="28601" y="174200"/>
                  </a:cubicBezTo>
                  <a:cubicBezTo>
                    <a:pt x="19076" y="188488"/>
                    <a:pt x="1922" y="199996"/>
                    <a:pt x="26" y="217063"/>
                  </a:cubicBezTo>
                  <a:cubicBezTo>
                    <a:pt x="-715" y="223735"/>
                    <a:pt x="14252" y="324126"/>
                    <a:pt x="28601" y="345650"/>
                  </a:cubicBezTo>
                  <a:cubicBezTo>
                    <a:pt x="39809" y="362462"/>
                    <a:pt x="59058" y="372564"/>
                    <a:pt x="71463" y="388513"/>
                  </a:cubicBezTo>
                  <a:cubicBezTo>
                    <a:pt x="92547" y="415622"/>
                    <a:pt x="100038" y="455188"/>
                    <a:pt x="128613" y="474238"/>
                  </a:cubicBezTo>
                  <a:cubicBezTo>
                    <a:pt x="223344" y="537391"/>
                    <a:pt x="118085" y="463172"/>
                    <a:pt x="214338" y="545675"/>
                  </a:cubicBezTo>
                  <a:cubicBezTo>
                    <a:pt x="265561" y="589581"/>
                    <a:pt x="283889" y="594502"/>
                    <a:pt x="342926" y="631400"/>
                  </a:cubicBezTo>
                  <a:cubicBezTo>
                    <a:pt x="357487" y="640501"/>
                    <a:pt x="370005" y="653211"/>
                    <a:pt x="385788" y="659975"/>
                  </a:cubicBezTo>
                  <a:cubicBezTo>
                    <a:pt x="403837" y="667710"/>
                    <a:pt x="424057" y="668869"/>
                    <a:pt x="442938" y="674263"/>
                  </a:cubicBezTo>
                  <a:cubicBezTo>
                    <a:pt x="457419" y="678400"/>
                    <a:pt x="471513" y="683788"/>
                    <a:pt x="485801" y="688550"/>
                  </a:cubicBezTo>
                  <a:lnTo>
                    <a:pt x="1014438" y="674263"/>
                  </a:lnTo>
                  <a:cubicBezTo>
                    <a:pt x="1125574" y="669211"/>
                    <a:pt x="1086629" y="661137"/>
                    <a:pt x="1171601" y="645688"/>
                  </a:cubicBezTo>
                  <a:cubicBezTo>
                    <a:pt x="1204734" y="639664"/>
                    <a:pt x="1238591" y="638004"/>
                    <a:pt x="1271613" y="631400"/>
                  </a:cubicBezTo>
                  <a:cubicBezTo>
                    <a:pt x="1352178" y="615287"/>
                    <a:pt x="1367195" y="609064"/>
                    <a:pt x="1428776" y="588538"/>
                  </a:cubicBezTo>
                  <a:cubicBezTo>
                    <a:pt x="1439256" y="572818"/>
                    <a:pt x="1475118" y="527170"/>
                    <a:pt x="1471638" y="502813"/>
                  </a:cubicBezTo>
                  <a:cubicBezTo>
                    <a:pt x="1466431" y="466363"/>
                    <a:pt x="1427382" y="423941"/>
                    <a:pt x="1400201" y="402800"/>
                  </a:cubicBezTo>
                  <a:cubicBezTo>
                    <a:pt x="1313063" y="335026"/>
                    <a:pt x="1335079" y="360271"/>
                    <a:pt x="1257326" y="317075"/>
                  </a:cubicBezTo>
                  <a:cubicBezTo>
                    <a:pt x="1095864" y="227375"/>
                    <a:pt x="1265764" y="314151"/>
                    <a:pt x="1128738" y="245638"/>
                  </a:cubicBezTo>
                  <a:cubicBezTo>
                    <a:pt x="1041125" y="158022"/>
                    <a:pt x="1140007" y="244127"/>
                    <a:pt x="1000151" y="174200"/>
                  </a:cubicBezTo>
                  <a:cubicBezTo>
                    <a:pt x="978853" y="163551"/>
                    <a:pt x="962378" y="145179"/>
                    <a:pt x="943001" y="131338"/>
                  </a:cubicBezTo>
                  <a:cubicBezTo>
                    <a:pt x="929028" y="121357"/>
                    <a:pt x="914111" y="112744"/>
                    <a:pt x="900138" y="102763"/>
                  </a:cubicBezTo>
                  <a:cubicBezTo>
                    <a:pt x="880761" y="88922"/>
                    <a:pt x="863663" y="71714"/>
                    <a:pt x="842988" y="59900"/>
                  </a:cubicBezTo>
                  <a:cubicBezTo>
                    <a:pt x="829912" y="52428"/>
                    <a:pt x="814413" y="50375"/>
                    <a:pt x="800126" y="45613"/>
                  </a:cubicBezTo>
                  <a:cubicBezTo>
                    <a:pt x="785838" y="36088"/>
                    <a:pt x="772622" y="24717"/>
                    <a:pt x="757263" y="17038"/>
                  </a:cubicBezTo>
                  <a:cubicBezTo>
                    <a:pt x="704590" y="-9299"/>
                    <a:pt x="662841" y="2750"/>
                    <a:pt x="600101" y="2750"/>
                  </a:cubicBezTo>
                </a:path>
              </a:pathLst>
            </a:custGeom>
            <a:no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1586652" y="996380"/>
              <a:ext cx="1508746" cy="646331"/>
            </a:xfrm>
            <a:prstGeom prst="rect">
              <a:avLst/>
            </a:prstGeom>
            <a:noFill/>
          </p:spPr>
          <p:txBody>
            <a:bodyPr wrap="none" rtlCol="0">
              <a:spAutoFit/>
            </a:bodyPr>
            <a:lstStyle/>
            <a:p>
              <a:r>
                <a:rPr lang="en-US" sz="3600" b="1" dirty="0">
                  <a:solidFill>
                    <a:srgbClr val="0432FF"/>
                  </a:solidFill>
                </a:rPr>
                <a:t>lemma</a:t>
              </a:r>
              <a:endParaRPr lang="en-US" b="1" dirty="0">
                <a:solidFill>
                  <a:srgbClr val="0432FF"/>
                </a:solidFill>
              </a:endParaRPr>
            </a:p>
          </p:txBody>
        </p:sp>
        <p:cxnSp>
          <p:nvCxnSpPr>
            <p:cNvPr id="18" name="Straight Arrow Connector 17"/>
            <p:cNvCxnSpPr>
              <a:endCxn id="8" idx="20"/>
            </p:cNvCxnSpPr>
            <p:nvPr/>
          </p:nvCxnSpPr>
          <p:spPr>
            <a:xfrm flipH="1">
              <a:off x="1042988" y="1356105"/>
              <a:ext cx="685800" cy="6440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grpSp>
      <p:cxnSp>
        <p:nvCxnSpPr>
          <p:cNvPr id="20" name="Straight Arrow Connector 19"/>
          <p:cNvCxnSpPr>
            <a:endCxn id="13" idx="0"/>
          </p:cNvCxnSpPr>
          <p:nvPr/>
        </p:nvCxnSpPr>
        <p:spPr>
          <a:xfrm>
            <a:off x="5926889" y="1435534"/>
            <a:ext cx="328294" cy="586853"/>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1918686" y="1427715"/>
            <a:ext cx="4069146" cy="1648633"/>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1890002" y="1455470"/>
            <a:ext cx="4059735" cy="3327743"/>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endCxn id="16" idx="5"/>
          </p:cNvCxnSpPr>
          <p:nvPr/>
        </p:nvCxnSpPr>
        <p:spPr>
          <a:xfrm flipH="1">
            <a:off x="1795351" y="1442740"/>
            <a:ext cx="4179445" cy="468215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endCxn id="15" idx="6"/>
          </p:cNvCxnSpPr>
          <p:nvPr/>
        </p:nvCxnSpPr>
        <p:spPr>
          <a:xfrm>
            <a:off x="5906480" y="1455469"/>
            <a:ext cx="301074" cy="1162240"/>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7290498" y="971567"/>
            <a:ext cx="2055371" cy="646331"/>
          </a:xfrm>
          <a:prstGeom prst="rect">
            <a:avLst/>
          </a:prstGeom>
          <a:noFill/>
        </p:spPr>
        <p:txBody>
          <a:bodyPr wrap="none" rtlCol="0">
            <a:spAutoFit/>
          </a:bodyPr>
          <a:lstStyle/>
          <a:p>
            <a:r>
              <a:rPr lang="en-US" sz="3600" b="1" dirty="0">
                <a:solidFill>
                  <a:srgbClr val="0432FF"/>
                </a:solidFill>
              </a:rPr>
              <a:t>definition</a:t>
            </a:r>
            <a:endParaRPr lang="en-US" b="1" dirty="0">
              <a:solidFill>
                <a:srgbClr val="0432FF"/>
              </a:solidFill>
            </a:endParaRPr>
          </a:p>
        </p:txBody>
      </p:sp>
      <p:cxnSp>
        <p:nvCxnSpPr>
          <p:cNvPr id="24" name="Straight Arrow Connector 23"/>
          <p:cNvCxnSpPr/>
          <p:nvPr/>
        </p:nvCxnSpPr>
        <p:spPr>
          <a:xfrm flipH="1">
            <a:off x="7833097" y="1595170"/>
            <a:ext cx="244104" cy="423804"/>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3850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animBg="1"/>
      <p:bldP spid="13" grpId="0" animBg="1"/>
      <p:bldP spid="14" grpId="0" animBg="1"/>
      <p:bldP spid="15" grpId="0" animBg="1"/>
      <p:bldP spid="16" grpId="0" animBg="1"/>
      <p:bldP spid="2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387909"/>
          </a:xfrm>
        </p:spPr>
        <p:txBody>
          <a:bodyPr>
            <a:normAutofit fontScale="90000"/>
          </a:bodyPr>
          <a:lstStyle/>
          <a:p>
            <a:r>
              <a:rPr lang="en-US" dirty="0" smtClean="0"/>
              <a:t>Senses and relationships between senses</a:t>
            </a:r>
            <a:endParaRPr lang="en-US" dirty="0"/>
          </a:p>
        </p:txBody>
      </p:sp>
      <p:sp>
        <p:nvSpPr>
          <p:cNvPr id="3" name="Content Placeholder 2"/>
          <p:cNvSpPr>
            <a:spLocks noGrp="1"/>
          </p:cNvSpPr>
          <p:nvPr>
            <p:ph idx="1"/>
          </p:nvPr>
        </p:nvSpPr>
        <p:spPr>
          <a:xfrm>
            <a:off x="838200" y="927848"/>
            <a:ext cx="10515600" cy="5701552"/>
          </a:xfrm>
        </p:spPr>
        <p:txBody>
          <a:bodyPr>
            <a:normAutofit fontScale="92500" lnSpcReduction="10000"/>
          </a:bodyPr>
          <a:lstStyle/>
          <a:p>
            <a:r>
              <a:rPr lang="en-US" dirty="0"/>
              <a:t>A sense or “concept” is the meaning component of a </a:t>
            </a:r>
            <a:r>
              <a:rPr lang="en-US" dirty="0" smtClean="0"/>
              <a:t>word</a:t>
            </a:r>
          </a:p>
          <a:p>
            <a:r>
              <a:rPr lang="en-US" dirty="0"/>
              <a:t>There are relations between </a:t>
            </a:r>
            <a:r>
              <a:rPr lang="en-US" dirty="0" smtClean="0"/>
              <a:t>senses</a:t>
            </a:r>
          </a:p>
          <a:p>
            <a:pPr lvl="1"/>
            <a:r>
              <a:rPr lang="en-US" dirty="0" err="1" smtClean="0"/>
              <a:t>Synonymity</a:t>
            </a:r>
            <a:r>
              <a:rPr lang="en-US" dirty="0" smtClean="0"/>
              <a:t> - </a:t>
            </a:r>
            <a:r>
              <a:rPr lang="en-US" dirty="0"/>
              <a:t>Synonyms have the same meaning in some or all </a:t>
            </a:r>
            <a:r>
              <a:rPr lang="en-US" dirty="0" smtClean="0"/>
              <a:t>contexts</a:t>
            </a:r>
          </a:p>
          <a:p>
            <a:pPr lvl="1"/>
            <a:r>
              <a:rPr lang="en-US" dirty="0" err="1" smtClean="0"/>
              <a:t>Antonymy</a:t>
            </a:r>
            <a:r>
              <a:rPr lang="en-US" dirty="0" smtClean="0"/>
              <a:t> - </a:t>
            </a:r>
            <a:r>
              <a:rPr lang="en-US" dirty="0"/>
              <a:t>Senses that are opposites with respect to one feature of meaning</a:t>
            </a:r>
          </a:p>
          <a:p>
            <a:pPr lvl="2"/>
            <a:r>
              <a:rPr lang="en-US" dirty="0"/>
              <a:t>antonyms can</a:t>
            </a:r>
          </a:p>
          <a:p>
            <a:pPr lvl="3">
              <a:lnSpc>
                <a:spcPct val="70000"/>
              </a:lnSpc>
            </a:pPr>
            <a:r>
              <a:rPr lang="en-US" dirty="0"/>
              <a:t>define a binary </a:t>
            </a:r>
            <a:r>
              <a:rPr lang="en-US" dirty="0" smtClean="0"/>
              <a:t>opposition</a:t>
            </a:r>
            <a:r>
              <a:rPr lang="en-US" sz="2600" dirty="0" smtClean="0"/>
              <a:t> </a:t>
            </a:r>
            <a:r>
              <a:rPr lang="en-US" dirty="0"/>
              <a:t>or be at opposite ends of a scale</a:t>
            </a:r>
          </a:p>
          <a:p>
            <a:pPr lvl="4"/>
            <a:r>
              <a:rPr lang="en-US" sz="2200" dirty="0"/>
              <a:t> </a:t>
            </a:r>
            <a:r>
              <a:rPr lang="en-US" dirty="0"/>
              <a:t>long/short, fast/slow</a:t>
            </a:r>
          </a:p>
          <a:p>
            <a:pPr lvl="3"/>
            <a:r>
              <a:rPr lang="en-US" dirty="0"/>
              <a:t>Be </a:t>
            </a:r>
            <a:r>
              <a:rPr lang="en-US" i="1" dirty="0" err="1"/>
              <a:t>reversives</a:t>
            </a:r>
            <a:r>
              <a:rPr lang="en-US" dirty="0"/>
              <a:t>:</a:t>
            </a:r>
          </a:p>
          <a:p>
            <a:pPr lvl="4"/>
            <a:r>
              <a:rPr lang="en-US" sz="2200" dirty="0">
                <a:latin typeface="Courier"/>
                <a:cs typeface="Courier"/>
              </a:rPr>
              <a:t> </a:t>
            </a:r>
            <a:r>
              <a:rPr lang="en-US" dirty="0"/>
              <a:t>rise/fall, up/down</a:t>
            </a:r>
          </a:p>
          <a:p>
            <a:pPr lvl="1"/>
            <a:r>
              <a:rPr lang="en-US" dirty="0" smtClean="0"/>
              <a:t>Similarity - </a:t>
            </a:r>
            <a:r>
              <a:rPr lang="en-US" dirty="0">
                <a:latin typeface="Calibri" charset="0"/>
                <a:ea typeface="Calibri" charset="0"/>
                <a:cs typeface="Calibri" charset="0"/>
              </a:rPr>
              <a:t>Words with similar meanings.  Not synonyms, but sharing some element of meaning</a:t>
            </a:r>
          </a:p>
          <a:p>
            <a:pPr marL="1005840" lvl="4" indent="-91440">
              <a:lnSpc>
                <a:spcPct val="120000"/>
              </a:lnSpc>
              <a:spcBef>
                <a:spcPts val="0"/>
              </a:spcBef>
              <a:buSzPct val="100000"/>
              <a:buFont typeface="Calibri" panose="020F0502020204030204" pitchFamily="34" charset="0"/>
              <a:buChar char=" "/>
            </a:pPr>
            <a:r>
              <a:rPr lang="en-US" sz="2100" dirty="0"/>
              <a:t>car, bicycle</a:t>
            </a:r>
          </a:p>
          <a:p>
            <a:pPr marL="1005840" lvl="4" indent="-91440">
              <a:lnSpc>
                <a:spcPct val="120000"/>
              </a:lnSpc>
              <a:spcBef>
                <a:spcPts val="0"/>
              </a:spcBef>
              <a:buSzPct val="100000"/>
              <a:buFont typeface="Calibri" panose="020F0502020204030204" pitchFamily="34" charset="0"/>
              <a:buChar char=" "/>
            </a:pPr>
            <a:r>
              <a:rPr lang="en-US" sz="2100" dirty="0"/>
              <a:t>cow, </a:t>
            </a:r>
            <a:r>
              <a:rPr lang="en-US" sz="2100" dirty="0" smtClean="0"/>
              <a:t>horse</a:t>
            </a:r>
          </a:p>
          <a:p>
            <a:pPr marL="800100" lvl="3" indent="-342900">
              <a:lnSpc>
                <a:spcPct val="120000"/>
              </a:lnSpc>
              <a:spcBef>
                <a:spcPts val="0"/>
              </a:spcBef>
              <a:buSzPct val="100000"/>
            </a:pPr>
            <a:r>
              <a:rPr lang="en-US" sz="2400" dirty="0"/>
              <a:t>Word </a:t>
            </a:r>
            <a:r>
              <a:rPr lang="en-US" sz="2400" dirty="0" smtClean="0"/>
              <a:t>relatedness - </a:t>
            </a:r>
            <a:r>
              <a:rPr lang="en-US" sz="2400" dirty="0"/>
              <a:t>Words </a:t>
            </a:r>
            <a:r>
              <a:rPr lang="en-US" sz="2400" dirty="0" smtClean="0"/>
              <a:t>can be </a:t>
            </a:r>
            <a:r>
              <a:rPr lang="en-US" sz="2400" dirty="0"/>
              <a:t>related in any way, perhaps via a semantic frame or field</a:t>
            </a:r>
            <a:endParaRPr lang="en-US" sz="2400" b="1" dirty="0"/>
          </a:p>
          <a:p>
            <a:pPr lvl="2"/>
            <a:r>
              <a:rPr lang="en-US" sz="2100" dirty="0"/>
              <a:t>car, bicycle:    similar</a:t>
            </a:r>
          </a:p>
          <a:p>
            <a:pPr lvl="2"/>
            <a:r>
              <a:rPr lang="en-US" sz="2100" dirty="0"/>
              <a:t>car, gasoline:   related, not similar</a:t>
            </a:r>
          </a:p>
          <a:p>
            <a:pPr marL="800100" lvl="3" indent="-342900">
              <a:lnSpc>
                <a:spcPct val="120000"/>
              </a:lnSpc>
              <a:spcBef>
                <a:spcPts val="0"/>
              </a:spcBef>
              <a:buSzPct val="100000"/>
            </a:pPr>
            <a:endParaRPr lang="en-US" sz="2100" dirty="0"/>
          </a:p>
          <a:p>
            <a:pPr lvl="1"/>
            <a:endParaRPr lang="en-US" dirty="0"/>
          </a:p>
          <a:p>
            <a:pPr lvl="1"/>
            <a:endParaRPr lang="en-US" dirty="0"/>
          </a:p>
        </p:txBody>
      </p:sp>
    </p:spTree>
    <p:extLst>
      <p:ext uri="{BB962C8B-B14F-4D97-AF65-F5344CB8AC3E}">
        <p14:creationId xmlns:p14="http://schemas.microsoft.com/office/powerpoint/2010/main" val="18041303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857B46D-E5D5-824F-B603-A61C517EB12F}"/>
              </a:ext>
            </a:extLst>
          </p:cNvPr>
          <p:cNvSpPr>
            <a:spLocks noGrp="1"/>
          </p:cNvSpPr>
          <p:nvPr>
            <p:ph type="title"/>
          </p:nvPr>
        </p:nvSpPr>
        <p:spPr>
          <a:xfrm>
            <a:off x="2346960" y="286605"/>
            <a:ext cx="7543800" cy="932596"/>
          </a:xfrm>
        </p:spPr>
        <p:txBody>
          <a:bodyPr/>
          <a:lstStyle/>
          <a:p>
            <a:r>
              <a:rPr lang="en-US" dirty="0"/>
              <a:t>Semantic field</a:t>
            </a:r>
          </a:p>
        </p:txBody>
      </p:sp>
      <p:sp>
        <p:nvSpPr>
          <p:cNvPr id="3" name="Content Placeholder 2">
            <a:extLst>
              <a:ext uri="{FF2B5EF4-FFF2-40B4-BE49-F238E27FC236}">
                <a16:creationId xmlns="" xmlns:a16="http://schemas.microsoft.com/office/drawing/2014/main" id="{0906519E-6C4A-B147-A367-F9B7C4EE1891}"/>
              </a:ext>
            </a:extLst>
          </p:cNvPr>
          <p:cNvSpPr>
            <a:spLocks noGrp="1"/>
          </p:cNvSpPr>
          <p:nvPr>
            <p:ph idx="1"/>
          </p:nvPr>
        </p:nvSpPr>
        <p:spPr>
          <a:xfrm>
            <a:off x="2346960" y="1845734"/>
            <a:ext cx="7863841" cy="4555066"/>
          </a:xfrm>
        </p:spPr>
        <p:txBody>
          <a:bodyPr>
            <a:normAutofit fontScale="92500" lnSpcReduction="20000"/>
          </a:bodyPr>
          <a:lstStyle/>
          <a:p>
            <a:r>
              <a:rPr lang="en-US" sz="3200" dirty="0"/>
              <a:t>Words that </a:t>
            </a:r>
          </a:p>
          <a:p>
            <a:pPr lvl="1"/>
            <a:r>
              <a:rPr lang="en-US" sz="3200" dirty="0"/>
              <a:t>cover a particular semantic domain </a:t>
            </a:r>
          </a:p>
          <a:p>
            <a:pPr lvl="1"/>
            <a:r>
              <a:rPr lang="en-US" sz="3200" dirty="0"/>
              <a:t>bear structured relations with each other. </a:t>
            </a:r>
          </a:p>
          <a:p>
            <a:pPr lvl="1"/>
            <a:endParaRPr lang="en-US" sz="3200" dirty="0"/>
          </a:p>
          <a:p>
            <a:pPr marL="292608" lvl="1" indent="0">
              <a:buNone/>
            </a:pPr>
            <a:r>
              <a:rPr lang="en-US" sz="3200" b="1" dirty="0"/>
              <a:t>hospitals</a:t>
            </a:r>
          </a:p>
          <a:p>
            <a:pPr marL="292608" lvl="1" indent="0">
              <a:buNone/>
            </a:pPr>
            <a:r>
              <a:rPr lang="en-US" sz="3200" i="1" dirty="0"/>
              <a:t>	surgeon</a:t>
            </a:r>
            <a:r>
              <a:rPr lang="en-US" sz="3200" dirty="0"/>
              <a:t>, </a:t>
            </a:r>
            <a:r>
              <a:rPr lang="en-US" sz="3200" i="1" dirty="0"/>
              <a:t>scalpel</a:t>
            </a:r>
            <a:r>
              <a:rPr lang="en-US" sz="3200" dirty="0"/>
              <a:t>, </a:t>
            </a:r>
            <a:r>
              <a:rPr lang="en-US" sz="3200" i="1" dirty="0"/>
              <a:t>nurse</a:t>
            </a:r>
            <a:r>
              <a:rPr lang="en-US" sz="3200" dirty="0"/>
              <a:t>, </a:t>
            </a:r>
            <a:r>
              <a:rPr lang="en-US" sz="3200" i="1" dirty="0" err="1"/>
              <a:t>anaesthetic</a:t>
            </a:r>
            <a:r>
              <a:rPr lang="en-US" sz="3200" dirty="0"/>
              <a:t>, </a:t>
            </a:r>
            <a:r>
              <a:rPr lang="en-US" sz="3200" i="1" dirty="0"/>
              <a:t>hospital</a:t>
            </a:r>
            <a:endParaRPr lang="en-US" sz="3200" dirty="0"/>
          </a:p>
          <a:p>
            <a:pPr marL="292608" lvl="1" indent="0">
              <a:buNone/>
            </a:pPr>
            <a:r>
              <a:rPr lang="en-US" sz="3200" b="1" dirty="0"/>
              <a:t>restaurants</a:t>
            </a:r>
            <a:r>
              <a:rPr lang="en-US" sz="3200" dirty="0"/>
              <a:t> </a:t>
            </a:r>
          </a:p>
          <a:p>
            <a:pPr marL="292608" lvl="1" indent="0">
              <a:buNone/>
            </a:pPr>
            <a:r>
              <a:rPr lang="en-US" sz="3200" i="1" dirty="0"/>
              <a:t>	waiter</a:t>
            </a:r>
            <a:r>
              <a:rPr lang="en-US" sz="3200" dirty="0"/>
              <a:t>, </a:t>
            </a:r>
            <a:r>
              <a:rPr lang="en-US" sz="3200" i="1" dirty="0"/>
              <a:t>menu</a:t>
            </a:r>
            <a:r>
              <a:rPr lang="en-US" sz="3200" dirty="0"/>
              <a:t>, </a:t>
            </a:r>
            <a:r>
              <a:rPr lang="en-US" sz="3200" i="1" dirty="0"/>
              <a:t>plate</a:t>
            </a:r>
            <a:r>
              <a:rPr lang="en-US" sz="3200" dirty="0"/>
              <a:t>, </a:t>
            </a:r>
            <a:r>
              <a:rPr lang="en-US" sz="3200" i="1" dirty="0"/>
              <a:t>food</a:t>
            </a:r>
            <a:r>
              <a:rPr lang="en-US" sz="3200" dirty="0"/>
              <a:t>, </a:t>
            </a:r>
            <a:r>
              <a:rPr lang="en-US" sz="3200" i="1" dirty="0"/>
              <a:t>menu,</a:t>
            </a:r>
            <a:r>
              <a:rPr lang="en-US" sz="3200" dirty="0"/>
              <a:t> </a:t>
            </a:r>
            <a:r>
              <a:rPr lang="en-US" sz="3200" i="1" dirty="0"/>
              <a:t>chef</a:t>
            </a:r>
            <a:r>
              <a:rPr lang="en-US" sz="3200" dirty="0"/>
              <a:t>), </a:t>
            </a:r>
          </a:p>
          <a:p>
            <a:pPr marL="292608" lvl="1" indent="0">
              <a:buNone/>
            </a:pPr>
            <a:r>
              <a:rPr lang="en-US" sz="3200" b="1" dirty="0"/>
              <a:t>houses</a:t>
            </a:r>
          </a:p>
          <a:p>
            <a:pPr marL="292608" lvl="1" indent="0">
              <a:buNone/>
            </a:pPr>
            <a:r>
              <a:rPr lang="en-US" sz="3200" i="1" dirty="0"/>
              <a:t>	door</a:t>
            </a:r>
            <a:r>
              <a:rPr lang="en-US" sz="3200" dirty="0"/>
              <a:t>, </a:t>
            </a:r>
            <a:r>
              <a:rPr lang="en-US" sz="3200" i="1" dirty="0"/>
              <a:t>roof</a:t>
            </a:r>
            <a:r>
              <a:rPr lang="en-US" sz="3200" dirty="0"/>
              <a:t>, </a:t>
            </a:r>
            <a:r>
              <a:rPr lang="en-US" sz="3200" i="1" dirty="0"/>
              <a:t>kitchen</a:t>
            </a:r>
            <a:r>
              <a:rPr lang="en-US" sz="3200" dirty="0"/>
              <a:t>, </a:t>
            </a:r>
            <a:r>
              <a:rPr lang="en-US" sz="3200" i="1" dirty="0"/>
              <a:t>family</a:t>
            </a:r>
            <a:r>
              <a:rPr lang="en-US" sz="3200" dirty="0"/>
              <a:t>, </a:t>
            </a:r>
            <a:r>
              <a:rPr lang="en-US" sz="3200" i="1" dirty="0"/>
              <a:t>bed</a:t>
            </a:r>
            <a:endParaRPr lang="en-US" sz="3200" dirty="0"/>
          </a:p>
          <a:p>
            <a:endParaRPr lang="en-US" dirty="0"/>
          </a:p>
        </p:txBody>
      </p:sp>
    </p:spTree>
    <p:extLst>
      <p:ext uri="{BB962C8B-B14F-4D97-AF65-F5344CB8AC3E}">
        <p14:creationId xmlns:p14="http://schemas.microsoft.com/office/powerpoint/2010/main" val="82765596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1026"/>
          <p:cNvSpPr>
            <a:spLocks noGrp="1" noChangeArrowheads="1"/>
          </p:cNvSpPr>
          <p:nvPr>
            <p:ph type="title"/>
          </p:nvPr>
        </p:nvSpPr>
        <p:spPr/>
        <p:txBody>
          <a:bodyPr/>
          <a:lstStyle/>
          <a:p>
            <a:r>
              <a:rPr lang="en-US" dirty="0"/>
              <a:t>Relation: Superordinate/ subordinate</a:t>
            </a:r>
          </a:p>
        </p:txBody>
      </p:sp>
      <p:sp>
        <p:nvSpPr>
          <p:cNvPr id="50179" name="Rectangle 1027"/>
          <p:cNvSpPr>
            <a:spLocks noGrp="1" noChangeArrowheads="1"/>
          </p:cNvSpPr>
          <p:nvPr>
            <p:ph sz="quarter" idx="1"/>
          </p:nvPr>
        </p:nvSpPr>
        <p:spPr/>
        <p:txBody>
          <a:bodyPr/>
          <a:lstStyle/>
          <a:p>
            <a:pPr marL="0" indent="0">
              <a:buNone/>
            </a:pPr>
            <a:r>
              <a:rPr lang="en-US" dirty="0"/>
              <a:t>One sense is a </a:t>
            </a:r>
            <a:r>
              <a:rPr lang="en-US" b="1" dirty="0">
                <a:solidFill>
                  <a:srgbClr val="0000FF"/>
                </a:solidFill>
              </a:rPr>
              <a:t>subordinate</a:t>
            </a:r>
            <a:r>
              <a:rPr lang="en-US" dirty="0">
                <a:solidFill>
                  <a:srgbClr val="0000FF"/>
                </a:solidFill>
              </a:rPr>
              <a:t> </a:t>
            </a:r>
            <a:r>
              <a:rPr lang="en-US" dirty="0"/>
              <a:t>of another if the first sense is more specific, denoting a subclass of the other</a:t>
            </a:r>
          </a:p>
          <a:p>
            <a:pPr lvl="1"/>
            <a:r>
              <a:rPr lang="en-US" i="1" dirty="0">
                <a:latin typeface="Calibri (Body)"/>
                <a:cs typeface="Calibri (Body)"/>
              </a:rPr>
              <a:t>car</a:t>
            </a:r>
            <a:r>
              <a:rPr lang="en-US" dirty="0"/>
              <a:t> is a subordinate of </a:t>
            </a:r>
            <a:r>
              <a:rPr lang="en-US" i="1" dirty="0"/>
              <a:t>vehicle</a:t>
            </a:r>
            <a:endParaRPr lang="en-US" dirty="0"/>
          </a:p>
          <a:p>
            <a:pPr lvl="1"/>
            <a:r>
              <a:rPr lang="en-US" i="1" dirty="0"/>
              <a:t>mango</a:t>
            </a:r>
            <a:r>
              <a:rPr lang="en-US" dirty="0"/>
              <a:t> is a subordinate of </a:t>
            </a:r>
            <a:r>
              <a:rPr lang="en-US" i="1" dirty="0"/>
              <a:t>fruit</a:t>
            </a:r>
          </a:p>
          <a:p>
            <a:pPr marL="0" indent="0">
              <a:buNone/>
            </a:pPr>
            <a:r>
              <a:rPr lang="en-US" dirty="0"/>
              <a:t>Conversely </a:t>
            </a:r>
            <a:r>
              <a:rPr lang="en-US" b="1" dirty="0">
                <a:solidFill>
                  <a:srgbClr val="0000FF"/>
                </a:solidFill>
              </a:rPr>
              <a:t>superordinate</a:t>
            </a:r>
            <a:endParaRPr lang="en-US" dirty="0"/>
          </a:p>
          <a:p>
            <a:pPr lvl="1"/>
            <a:r>
              <a:rPr lang="en-US" i="1" dirty="0"/>
              <a:t>vehicle</a:t>
            </a:r>
            <a:r>
              <a:rPr lang="en-US" dirty="0"/>
              <a:t> is a superordinate of </a:t>
            </a:r>
            <a:r>
              <a:rPr lang="en-US" i="1" dirty="0"/>
              <a:t>car</a:t>
            </a:r>
            <a:endParaRPr lang="en-US" dirty="0"/>
          </a:p>
          <a:p>
            <a:pPr lvl="1"/>
            <a:r>
              <a:rPr lang="en-US" i="1" dirty="0"/>
              <a:t>fruit</a:t>
            </a:r>
            <a:r>
              <a:rPr lang="en-US" dirty="0"/>
              <a:t> is a </a:t>
            </a:r>
            <a:r>
              <a:rPr lang="en-US" dirty="0" smtClean="0"/>
              <a:t>subordinate </a:t>
            </a:r>
            <a:r>
              <a:rPr lang="en-US" dirty="0"/>
              <a:t>of </a:t>
            </a:r>
            <a:r>
              <a:rPr lang="en-US" i="1" dirty="0"/>
              <a:t>mango</a:t>
            </a:r>
            <a:endParaRPr lang="en-US" dirty="0"/>
          </a:p>
          <a:p>
            <a:endParaRPr lang="en-US" sz="1500" dirty="0">
              <a:solidFill>
                <a:srgbClr val="008000"/>
              </a:solidFill>
            </a:endParaRPr>
          </a:p>
        </p:txBody>
      </p:sp>
      <p:graphicFrame>
        <p:nvGraphicFramePr>
          <p:cNvPr id="1466372" name="Group 1028"/>
          <p:cNvGraphicFramePr>
            <a:graphicFrameLocks noGrp="1"/>
          </p:cNvGraphicFramePr>
          <p:nvPr>
            <p:extLst>
              <p:ext uri="{D42A27DB-BD31-4B8C-83A1-F6EECF244321}">
                <p14:modId xmlns:p14="http://schemas.microsoft.com/office/powerpoint/2010/main" val="1051517211"/>
              </p:ext>
            </p:extLst>
          </p:nvPr>
        </p:nvGraphicFramePr>
        <p:xfrm>
          <a:off x="2590800" y="5210791"/>
          <a:ext cx="7010400" cy="966172"/>
        </p:xfrm>
        <a:graphic>
          <a:graphicData uri="http://schemas.openxmlformats.org/drawingml/2006/table">
            <a:tbl>
              <a:tblPr/>
              <a:tblGrid>
                <a:gridCol w="2667001">
                  <a:extLst>
                    <a:ext uri="{9D8B030D-6E8A-4147-A177-3AD203B41FA5}">
                      <a16:colId xmlns="" xmlns:a16="http://schemas.microsoft.com/office/drawing/2014/main" val="20000"/>
                    </a:ext>
                  </a:extLst>
                </a:gridCol>
                <a:gridCol w="1600199">
                  <a:extLst>
                    <a:ext uri="{9D8B030D-6E8A-4147-A177-3AD203B41FA5}">
                      <a16:colId xmlns="" xmlns:a16="http://schemas.microsoft.com/office/drawing/2014/main" val="20001"/>
                    </a:ext>
                  </a:extLst>
                </a:gridCol>
                <a:gridCol w="1117600">
                  <a:extLst>
                    <a:ext uri="{9D8B030D-6E8A-4147-A177-3AD203B41FA5}">
                      <a16:colId xmlns="" xmlns:a16="http://schemas.microsoft.com/office/drawing/2014/main" val="20002"/>
                    </a:ext>
                  </a:extLst>
                </a:gridCol>
                <a:gridCol w="1625600">
                  <a:extLst>
                    <a:ext uri="{9D8B030D-6E8A-4147-A177-3AD203B41FA5}">
                      <a16:colId xmlns="" xmlns:a16="http://schemas.microsoft.com/office/drawing/2014/main" val="20003"/>
                    </a:ext>
                  </a:extLst>
                </a:gridCol>
              </a:tblGrid>
              <a:tr h="483086">
                <a:tc>
                  <a:txBody>
                    <a:bodyPr/>
                    <a:lstStyle/>
                    <a:p>
                      <a:pPr marL="0" marR="0" lvl="0" indent="0" algn="l" defTabSz="914400" rtl="0" eaLnBrk="1" fontAlgn="base" latinLnBrk="0" hangingPunct="1">
                        <a:lnSpc>
                          <a:spcPct val="100000"/>
                        </a:lnSpc>
                        <a:spcBef>
                          <a:spcPct val="20000"/>
                        </a:spcBef>
                        <a:spcAft>
                          <a:spcPct val="0"/>
                        </a:spcAft>
                        <a:buClr>
                          <a:schemeClr val="tx2"/>
                        </a:buClr>
                        <a:buSzTx/>
                        <a:buFont typeface="Wingdings" charset="2"/>
                        <a:buNone/>
                        <a:tabLst/>
                      </a:pPr>
                      <a:r>
                        <a:rPr kumimoji="0" lang="en-US" sz="2400" b="1" i="0" u="none" strike="noStrike" cap="none" normalizeH="0" baseline="0" dirty="0">
                          <a:ln>
                            <a:noFill/>
                          </a:ln>
                          <a:solidFill>
                            <a:srgbClr val="0000FF"/>
                          </a:solidFill>
                          <a:effectLst/>
                          <a:latin typeface="Tahoma" charset="0"/>
                        </a:rPr>
                        <a:t>Superordinate</a:t>
                      </a:r>
                      <a:endParaRPr kumimoji="0" lang="en-US" sz="2400" b="0" i="0" u="none" strike="noStrike" cap="none" normalizeH="0" baseline="0" dirty="0">
                        <a:ln>
                          <a:noFill/>
                        </a:ln>
                        <a:solidFill>
                          <a:srgbClr val="0000FF"/>
                        </a:solidFill>
                        <a:effectLst/>
                        <a:latin typeface="Tahoma" charset="0"/>
                      </a:endParaRPr>
                    </a:p>
                  </a:txBody>
                  <a:tcPr marL="68580" marR="68580" marT="25718" marB="2571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2"/>
                        </a:buClr>
                        <a:buSzTx/>
                        <a:buFont typeface="Wingdings" charset="2"/>
                        <a:buNone/>
                        <a:tabLst/>
                      </a:pPr>
                      <a:r>
                        <a:rPr kumimoji="0" lang="en-US" sz="2400" b="0" i="0" u="none" strike="noStrike" cap="none" normalizeH="0" baseline="0" dirty="0">
                          <a:ln>
                            <a:noFill/>
                          </a:ln>
                          <a:solidFill>
                            <a:srgbClr val="0000FF"/>
                          </a:solidFill>
                          <a:effectLst/>
                          <a:latin typeface="Tahoma" charset="0"/>
                        </a:rPr>
                        <a:t>vehicle</a:t>
                      </a:r>
                    </a:p>
                  </a:txBody>
                  <a:tcPr marL="68580" marR="68580" marT="25718" marB="2571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2"/>
                        </a:buClr>
                        <a:buSzTx/>
                        <a:buFont typeface="Wingdings" charset="2"/>
                        <a:buNone/>
                        <a:tabLst/>
                      </a:pPr>
                      <a:r>
                        <a:rPr kumimoji="0" lang="en-US" sz="2400" b="0" i="0" u="none" strike="noStrike" cap="none" normalizeH="0" baseline="0" dirty="0">
                          <a:ln>
                            <a:noFill/>
                          </a:ln>
                          <a:solidFill>
                            <a:srgbClr val="0000FF"/>
                          </a:solidFill>
                          <a:effectLst/>
                          <a:latin typeface="Tahoma" charset="0"/>
                        </a:rPr>
                        <a:t>fruit</a:t>
                      </a:r>
                    </a:p>
                  </a:txBody>
                  <a:tcPr marL="68580" marR="68580" marT="25718" marB="2571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2"/>
                        </a:buClr>
                        <a:buSzTx/>
                        <a:buFont typeface="Wingdings" charset="2"/>
                        <a:buNone/>
                        <a:tabLst/>
                      </a:pPr>
                      <a:r>
                        <a:rPr kumimoji="0" lang="en-US" sz="2400" b="0" i="0" u="none" strike="noStrike" cap="none" normalizeH="0" baseline="0" dirty="0">
                          <a:ln>
                            <a:noFill/>
                          </a:ln>
                          <a:solidFill>
                            <a:srgbClr val="0000FF"/>
                          </a:solidFill>
                          <a:effectLst/>
                          <a:latin typeface="Tahoma" charset="0"/>
                        </a:rPr>
                        <a:t>furniture</a:t>
                      </a:r>
                    </a:p>
                  </a:txBody>
                  <a:tcPr marL="68580" marR="68580" marT="25718" marB="2571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0"/>
                  </a:ext>
                </a:extLst>
              </a:tr>
              <a:tr h="483086">
                <a:tc>
                  <a:txBody>
                    <a:bodyPr/>
                    <a:lstStyle/>
                    <a:p>
                      <a:pPr marL="0" marR="0" lvl="0" indent="0" algn="l" defTabSz="914400" rtl="0" eaLnBrk="1" fontAlgn="base" latinLnBrk="0" hangingPunct="1">
                        <a:lnSpc>
                          <a:spcPct val="100000"/>
                        </a:lnSpc>
                        <a:spcBef>
                          <a:spcPct val="20000"/>
                        </a:spcBef>
                        <a:spcAft>
                          <a:spcPct val="0"/>
                        </a:spcAft>
                        <a:buClr>
                          <a:schemeClr val="tx2"/>
                        </a:buClr>
                        <a:buSzTx/>
                        <a:buFont typeface="Wingdings" charset="2"/>
                        <a:buNone/>
                        <a:tabLst/>
                      </a:pPr>
                      <a:r>
                        <a:rPr kumimoji="0" lang="en-US" sz="2400" b="1" i="0" u="none" strike="noStrike" cap="none" normalizeH="0" baseline="0" dirty="0">
                          <a:ln>
                            <a:noFill/>
                          </a:ln>
                          <a:solidFill>
                            <a:srgbClr val="0000FF"/>
                          </a:solidFill>
                          <a:effectLst/>
                          <a:latin typeface="Tahoma" charset="0"/>
                        </a:rPr>
                        <a:t>Subordinate</a:t>
                      </a:r>
                      <a:endParaRPr kumimoji="0" lang="en-US" sz="2400" b="0" i="0" u="none" strike="noStrike" cap="none" normalizeH="0" baseline="0" dirty="0">
                        <a:ln>
                          <a:noFill/>
                        </a:ln>
                        <a:solidFill>
                          <a:srgbClr val="0000FF"/>
                        </a:solidFill>
                        <a:effectLst/>
                        <a:latin typeface="Tahoma" charset="0"/>
                      </a:endParaRPr>
                    </a:p>
                  </a:txBody>
                  <a:tcPr marL="68580" marR="68580" marT="25718" marB="2571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2"/>
                        </a:buClr>
                        <a:buSzTx/>
                        <a:buFont typeface="Wingdings" charset="2"/>
                        <a:buNone/>
                        <a:tabLst/>
                      </a:pPr>
                      <a:r>
                        <a:rPr kumimoji="0" lang="en-US" sz="2400" b="0" i="0" u="none" strike="noStrike" cap="none" normalizeH="0" baseline="0">
                          <a:ln>
                            <a:noFill/>
                          </a:ln>
                          <a:solidFill>
                            <a:srgbClr val="0000FF"/>
                          </a:solidFill>
                          <a:effectLst/>
                          <a:latin typeface="Tahoma" charset="0"/>
                        </a:rPr>
                        <a:t>car</a:t>
                      </a:r>
                    </a:p>
                  </a:txBody>
                  <a:tcPr marL="68580" marR="68580" marT="25718" marB="2571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2"/>
                        </a:buClr>
                        <a:buSzTx/>
                        <a:buFont typeface="Wingdings" charset="2"/>
                        <a:buNone/>
                        <a:tabLst/>
                      </a:pPr>
                      <a:r>
                        <a:rPr kumimoji="0" lang="en-US" sz="2400" b="0" i="0" u="none" strike="noStrike" cap="none" normalizeH="0" baseline="0">
                          <a:ln>
                            <a:noFill/>
                          </a:ln>
                          <a:solidFill>
                            <a:srgbClr val="0000FF"/>
                          </a:solidFill>
                          <a:effectLst/>
                          <a:latin typeface="Tahoma" charset="0"/>
                        </a:rPr>
                        <a:t>mango</a:t>
                      </a:r>
                    </a:p>
                  </a:txBody>
                  <a:tcPr marL="68580" marR="68580" marT="25718" marB="2571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2"/>
                        </a:buClr>
                        <a:buSzTx/>
                        <a:buFont typeface="Wingdings" charset="2"/>
                        <a:buNone/>
                        <a:tabLst/>
                      </a:pPr>
                      <a:r>
                        <a:rPr kumimoji="0" lang="en-US" sz="2400" b="0" i="0" u="none" strike="noStrike" cap="none" normalizeH="0" baseline="0" dirty="0">
                          <a:ln>
                            <a:noFill/>
                          </a:ln>
                          <a:solidFill>
                            <a:srgbClr val="0000FF"/>
                          </a:solidFill>
                          <a:effectLst/>
                          <a:latin typeface="Tahoma" charset="0"/>
                        </a:rPr>
                        <a:t>chair</a:t>
                      </a:r>
                    </a:p>
                  </a:txBody>
                  <a:tcPr marL="68580" marR="68580" marT="25718" marB="2571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274904214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0DEB6AD-E8AA-7441-9B5A-E80FE4F36CFF}"/>
              </a:ext>
            </a:extLst>
          </p:cNvPr>
          <p:cNvSpPr>
            <a:spLocks noGrp="1"/>
          </p:cNvSpPr>
          <p:nvPr>
            <p:ph type="title"/>
          </p:nvPr>
        </p:nvSpPr>
        <p:spPr/>
        <p:txBody>
          <a:bodyPr/>
          <a:lstStyle/>
          <a:p>
            <a:r>
              <a:rPr lang="en-US" dirty="0"/>
              <a:t>Connotation</a:t>
            </a:r>
          </a:p>
        </p:txBody>
      </p:sp>
      <p:sp>
        <p:nvSpPr>
          <p:cNvPr id="3" name="Content Placeholder 2">
            <a:extLst>
              <a:ext uri="{FF2B5EF4-FFF2-40B4-BE49-F238E27FC236}">
                <a16:creationId xmlns="" xmlns:a16="http://schemas.microsoft.com/office/drawing/2014/main" id="{01962CD6-C9E4-9A4D-A9C2-7F3B39DD389E}"/>
              </a:ext>
            </a:extLst>
          </p:cNvPr>
          <p:cNvSpPr>
            <a:spLocks noGrp="1"/>
          </p:cNvSpPr>
          <p:nvPr>
            <p:ph idx="1"/>
          </p:nvPr>
        </p:nvSpPr>
        <p:spPr/>
        <p:txBody>
          <a:bodyPr/>
          <a:lstStyle/>
          <a:p>
            <a:r>
              <a:rPr lang="en-US" sz="3600" dirty="0"/>
              <a:t>Words have </a:t>
            </a:r>
            <a:r>
              <a:rPr lang="en-US" sz="3600" b="1" dirty="0"/>
              <a:t>affective</a:t>
            </a:r>
            <a:r>
              <a:rPr lang="en-US" sz="3600" dirty="0"/>
              <a:t> meanings</a:t>
            </a:r>
          </a:p>
          <a:p>
            <a:r>
              <a:rPr lang="en-US" sz="3200" dirty="0"/>
              <a:t>positive connotations (</a:t>
            </a:r>
            <a:r>
              <a:rPr lang="en-US" sz="3200" i="1" dirty="0"/>
              <a:t>happy</a:t>
            </a:r>
            <a:r>
              <a:rPr lang="en-US" sz="3200" dirty="0"/>
              <a:t>) </a:t>
            </a:r>
          </a:p>
          <a:p>
            <a:r>
              <a:rPr lang="en-US" sz="3200" dirty="0"/>
              <a:t>negative connotations (</a:t>
            </a:r>
            <a:r>
              <a:rPr lang="en-US" sz="3200" i="1" dirty="0"/>
              <a:t>sad</a:t>
            </a:r>
            <a:r>
              <a:rPr lang="en-US" sz="3200" dirty="0"/>
              <a:t>)</a:t>
            </a:r>
          </a:p>
          <a:p>
            <a:endParaRPr lang="en-US" sz="3200" dirty="0"/>
          </a:p>
          <a:p>
            <a:r>
              <a:rPr lang="en-US" sz="3200" dirty="0"/>
              <a:t>positive evaluation (</a:t>
            </a:r>
            <a:r>
              <a:rPr lang="en-US" sz="3200" i="1" dirty="0"/>
              <a:t>great</a:t>
            </a:r>
            <a:r>
              <a:rPr lang="en-US" sz="3200" dirty="0"/>
              <a:t>, </a:t>
            </a:r>
            <a:r>
              <a:rPr lang="en-US" sz="3200" i="1" dirty="0"/>
              <a:t>love</a:t>
            </a:r>
            <a:r>
              <a:rPr lang="en-US" sz="3200" dirty="0"/>
              <a:t>) </a:t>
            </a:r>
          </a:p>
          <a:p>
            <a:r>
              <a:rPr lang="en-US" sz="3200" dirty="0"/>
              <a:t>negative evaluation (</a:t>
            </a:r>
            <a:r>
              <a:rPr lang="en-US" sz="3200" i="1" dirty="0"/>
              <a:t>terrible</a:t>
            </a:r>
            <a:r>
              <a:rPr lang="en-US" sz="3200" dirty="0"/>
              <a:t>, </a:t>
            </a:r>
            <a:r>
              <a:rPr lang="en-US" sz="3200" i="1" dirty="0"/>
              <a:t>hate</a:t>
            </a:r>
            <a:r>
              <a:rPr lang="en-US" sz="3200" dirty="0"/>
              <a:t>). </a:t>
            </a:r>
          </a:p>
          <a:p>
            <a:endParaRPr lang="en-US" dirty="0"/>
          </a:p>
        </p:txBody>
      </p:sp>
    </p:spTree>
    <p:extLst>
      <p:ext uri="{BB962C8B-B14F-4D97-AF65-F5344CB8AC3E}">
        <p14:creationId xmlns:p14="http://schemas.microsoft.com/office/powerpoint/2010/main" val="41041686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85451"/>
          </a:xfrm>
        </p:spPr>
        <p:txBody>
          <a:bodyPr/>
          <a:lstStyle/>
          <a:p>
            <a:r>
              <a:rPr lang="en-US" dirty="0" smtClean="0"/>
              <a:t>To summarize</a:t>
            </a:r>
            <a:endParaRPr lang="en-US" dirty="0"/>
          </a:p>
        </p:txBody>
      </p:sp>
      <p:sp>
        <p:nvSpPr>
          <p:cNvPr id="3" name="Content Placeholder 2"/>
          <p:cNvSpPr>
            <a:spLocks noGrp="1"/>
          </p:cNvSpPr>
          <p:nvPr>
            <p:ph idx="1"/>
          </p:nvPr>
        </p:nvSpPr>
        <p:spPr>
          <a:xfrm>
            <a:off x="838200" y="1408766"/>
            <a:ext cx="10515600" cy="5247528"/>
          </a:xfrm>
        </p:spPr>
        <p:txBody>
          <a:bodyPr>
            <a:normAutofit fontScale="92500"/>
          </a:bodyPr>
          <a:lstStyle/>
          <a:p>
            <a:r>
              <a:rPr lang="en-US" b="1" dirty="0"/>
              <a:t>Concepts</a:t>
            </a:r>
            <a:r>
              <a:rPr lang="en-US" dirty="0"/>
              <a:t> or word senses</a:t>
            </a:r>
          </a:p>
          <a:p>
            <a:pPr lvl="1"/>
            <a:r>
              <a:rPr lang="en-US" dirty="0"/>
              <a:t>Have a complex many-to-many association with </a:t>
            </a:r>
            <a:r>
              <a:rPr lang="en-US" b="1" dirty="0"/>
              <a:t>words</a:t>
            </a:r>
            <a:r>
              <a:rPr lang="en-US" dirty="0"/>
              <a:t> (homonymy, multiple senses)</a:t>
            </a:r>
          </a:p>
          <a:p>
            <a:r>
              <a:rPr lang="en-US" dirty="0"/>
              <a:t>Have relations with each other</a:t>
            </a:r>
          </a:p>
          <a:p>
            <a:pPr lvl="1"/>
            <a:r>
              <a:rPr lang="en-US" dirty="0"/>
              <a:t>Synonymy</a:t>
            </a:r>
          </a:p>
          <a:p>
            <a:pPr lvl="1"/>
            <a:r>
              <a:rPr lang="en-US" dirty="0" err="1"/>
              <a:t>Antonymy</a:t>
            </a:r>
            <a:endParaRPr lang="en-US" dirty="0"/>
          </a:p>
          <a:p>
            <a:pPr lvl="1"/>
            <a:r>
              <a:rPr lang="en-US" dirty="0"/>
              <a:t>Similarity</a:t>
            </a:r>
          </a:p>
          <a:p>
            <a:pPr lvl="1"/>
            <a:r>
              <a:rPr lang="en-US" dirty="0"/>
              <a:t>Relatedness</a:t>
            </a:r>
          </a:p>
          <a:p>
            <a:pPr lvl="1"/>
            <a:r>
              <a:rPr lang="en-US" dirty="0"/>
              <a:t>Superordinate/subordinate</a:t>
            </a:r>
          </a:p>
          <a:p>
            <a:pPr lvl="1"/>
            <a:r>
              <a:rPr lang="en-US" dirty="0" smtClean="0"/>
              <a:t>Connotation</a:t>
            </a:r>
          </a:p>
          <a:p>
            <a:r>
              <a:rPr lang="en-US" dirty="0" smtClean="0"/>
              <a:t>Now…</a:t>
            </a:r>
            <a:endParaRPr lang="en-US" dirty="0"/>
          </a:p>
          <a:p>
            <a:r>
              <a:rPr lang="en-US" dirty="0"/>
              <a:t>How can we build a computational model that successfully deals with the </a:t>
            </a:r>
            <a:r>
              <a:rPr lang="en-US" dirty="0" smtClean="0"/>
              <a:t>different aspects </a:t>
            </a:r>
            <a:r>
              <a:rPr lang="en-US" dirty="0"/>
              <a:t>of word meaning we saw </a:t>
            </a:r>
            <a:r>
              <a:rPr lang="en-US" dirty="0" smtClean="0"/>
              <a:t>(</a:t>
            </a:r>
            <a:r>
              <a:rPr lang="en-US" dirty="0"/>
              <a:t>word senses, word </a:t>
            </a:r>
            <a:r>
              <a:rPr lang="en-US" dirty="0" smtClean="0"/>
              <a:t>similarity and </a:t>
            </a:r>
            <a:r>
              <a:rPr lang="en-US" dirty="0"/>
              <a:t>relatedness, lexical fields and frames, connotation)?</a:t>
            </a:r>
          </a:p>
        </p:txBody>
      </p:sp>
    </p:spTree>
    <p:extLst>
      <p:ext uri="{BB962C8B-B14F-4D97-AF65-F5344CB8AC3E}">
        <p14:creationId xmlns:p14="http://schemas.microsoft.com/office/powerpoint/2010/main" val="429473082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define words by their usages</a:t>
            </a:r>
          </a:p>
        </p:txBody>
      </p:sp>
      <p:sp>
        <p:nvSpPr>
          <p:cNvPr id="3" name="Content Placeholder 2"/>
          <p:cNvSpPr>
            <a:spLocks noGrp="1"/>
          </p:cNvSpPr>
          <p:nvPr>
            <p:ph idx="1"/>
          </p:nvPr>
        </p:nvSpPr>
        <p:spPr/>
        <p:txBody>
          <a:bodyPr/>
          <a:lstStyle/>
          <a:p>
            <a:r>
              <a:rPr lang="en-US" sz="3200" dirty="0"/>
              <a:t>In particular, words are defined by their environments (the words around them)</a:t>
            </a:r>
          </a:p>
          <a:p>
            <a:endParaRPr lang="en-US" sz="3200" dirty="0"/>
          </a:p>
          <a:p>
            <a:r>
              <a:rPr lang="en-US" sz="3200" dirty="0" err="1"/>
              <a:t>Zellig</a:t>
            </a:r>
            <a:r>
              <a:rPr lang="en-US" sz="3200" dirty="0"/>
              <a:t> Harris (1954): </a:t>
            </a:r>
            <a:r>
              <a:rPr lang="en-US" sz="3200" b="1" dirty="0"/>
              <a:t>If A and B have almost identical environments we say that they are synonyms</a:t>
            </a:r>
            <a:r>
              <a:rPr lang="en-US" sz="3200" dirty="0"/>
              <a:t>.</a:t>
            </a:r>
          </a:p>
          <a:p>
            <a:pPr marL="0" indent="0">
              <a:buNone/>
            </a:pPr>
            <a:endParaRPr lang="en-US" sz="3200" dirty="0"/>
          </a:p>
          <a:p>
            <a:endParaRPr lang="en-US" dirty="0"/>
          </a:p>
        </p:txBody>
      </p:sp>
    </p:spTree>
    <p:extLst>
      <p:ext uri="{BB962C8B-B14F-4D97-AF65-F5344CB8AC3E}">
        <p14:creationId xmlns:p14="http://schemas.microsoft.com/office/powerpoint/2010/main" val="369524339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E07927F-2600-7A4D-B368-5069E69F7A52}"/>
              </a:ext>
            </a:extLst>
          </p:cNvPr>
          <p:cNvSpPr>
            <a:spLocks noGrp="1"/>
          </p:cNvSpPr>
          <p:nvPr>
            <p:ph type="title"/>
          </p:nvPr>
        </p:nvSpPr>
        <p:spPr>
          <a:xfrm>
            <a:off x="838200" y="257550"/>
            <a:ext cx="10515600" cy="508934"/>
          </a:xfrm>
        </p:spPr>
        <p:txBody>
          <a:bodyPr>
            <a:normAutofit fontScale="90000"/>
          </a:bodyPr>
          <a:lstStyle/>
          <a:p>
            <a:r>
              <a:rPr lang="en-US" dirty="0"/>
              <a:t>What does </a:t>
            </a:r>
            <a:r>
              <a:rPr lang="en-US" dirty="0" err="1"/>
              <a:t>ongchoi</a:t>
            </a:r>
            <a:r>
              <a:rPr lang="en-US" dirty="0"/>
              <a:t> mean?</a:t>
            </a:r>
          </a:p>
        </p:txBody>
      </p:sp>
      <p:sp>
        <p:nvSpPr>
          <p:cNvPr id="3" name="Content Placeholder 2">
            <a:extLst>
              <a:ext uri="{FF2B5EF4-FFF2-40B4-BE49-F238E27FC236}">
                <a16:creationId xmlns="" xmlns:a16="http://schemas.microsoft.com/office/drawing/2014/main" id="{CA157E7B-DC19-F34F-9290-2382F44E2777}"/>
              </a:ext>
            </a:extLst>
          </p:cNvPr>
          <p:cNvSpPr>
            <a:spLocks noGrp="1"/>
          </p:cNvSpPr>
          <p:nvPr>
            <p:ph idx="1"/>
          </p:nvPr>
        </p:nvSpPr>
        <p:spPr>
          <a:xfrm>
            <a:off x="838200" y="914400"/>
            <a:ext cx="10515600" cy="5674659"/>
          </a:xfrm>
        </p:spPr>
        <p:txBody>
          <a:bodyPr>
            <a:normAutofit fontScale="92500" lnSpcReduction="10000"/>
          </a:bodyPr>
          <a:lstStyle/>
          <a:p>
            <a:pPr marL="123825" indent="0">
              <a:buNone/>
            </a:pPr>
            <a:r>
              <a:rPr lang="en-US" dirty="0"/>
              <a:t>Suppose you see these sentences:</a:t>
            </a:r>
          </a:p>
          <a:p>
            <a:pPr marL="285750" indent="-161925">
              <a:lnSpc>
                <a:spcPct val="80000"/>
              </a:lnSpc>
            </a:pPr>
            <a:r>
              <a:rPr lang="en-US" sz="2400" dirty="0"/>
              <a:t>Ong </a:t>
            </a:r>
            <a:r>
              <a:rPr lang="en-US" sz="2400" dirty="0" err="1"/>
              <a:t>choi</a:t>
            </a:r>
            <a:r>
              <a:rPr lang="en-US" sz="2400" dirty="0"/>
              <a:t> is delicious </a:t>
            </a:r>
            <a:r>
              <a:rPr lang="en-US" sz="2400" b="1" dirty="0"/>
              <a:t>sautéed</a:t>
            </a:r>
            <a:r>
              <a:rPr lang="en-US" sz="2400" dirty="0"/>
              <a:t> </a:t>
            </a:r>
            <a:r>
              <a:rPr lang="en-US" sz="2400" b="1" dirty="0"/>
              <a:t>with</a:t>
            </a:r>
            <a:r>
              <a:rPr lang="en-US" sz="2400" dirty="0"/>
              <a:t> </a:t>
            </a:r>
            <a:r>
              <a:rPr lang="en-US" sz="2400" b="1" dirty="0"/>
              <a:t>garlic</a:t>
            </a:r>
            <a:r>
              <a:rPr lang="en-US" sz="2400" dirty="0"/>
              <a:t>. </a:t>
            </a:r>
          </a:p>
          <a:p>
            <a:pPr marL="285750" indent="-161925">
              <a:lnSpc>
                <a:spcPct val="80000"/>
              </a:lnSpc>
            </a:pPr>
            <a:r>
              <a:rPr lang="en-US" sz="2400" dirty="0"/>
              <a:t>Ong </a:t>
            </a:r>
            <a:r>
              <a:rPr lang="en-US" sz="2400" dirty="0" err="1"/>
              <a:t>choi</a:t>
            </a:r>
            <a:r>
              <a:rPr lang="en-US" sz="2400" dirty="0"/>
              <a:t> is superb </a:t>
            </a:r>
            <a:r>
              <a:rPr lang="en-US" sz="2400" b="1" dirty="0"/>
              <a:t>over rice</a:t>
            </a:r>
          </a:p>
          <a:p>
            <a:pPr marL="285750" indent="-161925">
              <a:lnSpc>
                <a:spcPct val="80000"/>
              </a:lnSpc>
            </a:pPr>
            <a:r>
              <a:rPr lang="en-US" sz="2400" dirty="0"/>
              <a:t>Ong </a:t>
            </a:r>
            <a:r>
              <a:rPr lang="en-US" sz="2400" dirty="0" err="1"/>
              <a:t>choi</a:t>
            </a:r>
            <a:r>
              <a:rPr lang="en-US" sz="2400" dirty="0"/>
              <a:t> </a:t>
            </a:r>
            <a:r>
              <a:rPr lang="en-US" sz="2400" b="1" dirty="0"/>
              <a:t>leaves</a:t>
            </a:r>
            <a:r>
              <a:rPr lang="en-US" sz="2400" dirty="0"/>
              <a:t> with salty sauces</a:t>
            </a:r>
          </a:p>
          <a:p>
            <a:r>
              <a:rPr lang="en-US" dirty="0"/>
              <a:t>And you've also seen these:</a:t>
            </a:r>
          </a:p>
          <a:p>
            <a:pPr marL="347663" indent="-223838">
              <a:lnSpc>
                <a:spcPct val="80000"/>
              </a:lnSpc>
            </a:pPr>
            <a:r>
              <a:rPr lang="en-US" sz="2400" dirty="0"/>
              <a:t>…spinach </a:t>
            </a:r>
            <a:r>
              <a:rPr lang="en-US" sz="2400" b="1" dirty="0"/>
              <a:t>sautéed</a:t>
            </a:r>
            <a:r>
              <a:rPr lang="en-US" sz="2400" dirty="0"/>
              <a:t> </a:t>
            </a:r>
            <a:r>
              <a:rPr lang="en-US" sz="2400" b="1" dirty="0"/>
              <a:t>with</a:t>
            </a:r>
            <a:r>
              <a:rPr lang="en-US" sz="2400" dirty="0"/>
              <a:t> </a:t>
            </a:r>
            <a:r>
              <a:rPr lang="en-US" sz="2400" b="1" dirty="0"/>
              <a:t>garlic</a:t>
            </a:r>
            <a:r>
              <a:rPr lang="en-US" sz="2400" dirty="0"/>
              <a:t> </a:t>
            </a:r>
            <a:r>
              <a:rPr lang="en-US" sz="2400" b="1" dirty="0"/>
              <a:t>over rice</a:t>
            </a:r>
          </a:p>
          <a:p>
            <a:pPr marL="347663" indent="-223838">
              <a:lnSpc>
                <a:spcPct val="80000"/>
              </a:lnSpc>
            </a:pPr>
            <a:r>
              <a:rPr lang="en-US" sz="2400" dirty="0"/>
              <a:t>Chard stems and </a:t>
            </a:r>
            <a:r>
              <a:rPr lang="en-US" sz="2400" b="1" dirty="0"/>
              <a:t>leaves</a:t>
            </a:r>
            <a:r>
              <a:rPr lang="en-US" sz="2400" dirty="0"/>
              <a:t> are </a:t>
            </a:r>
            <a:r>
              <a:rPr lang="en-US" sz="2400" b="1" dirty="0"/>
              <a:t>delicious</a:t>
            </a:r>
          </a:p>
          <a:p>
            <a:pPr marL="347663" indent="-223838">
              <a:lnSpc>
                <a:spcPct val="80000"/>
              </a:lnSpc>
            </a:pPr>
            <a:r>
              <a:rPr lang="en-US" sz="2400" dirty="0"/>
              <a:t>Collard greens and other </a:t>
            </a:r>
            <a:r>
              <a:rPr lang="en-US" sz="2400" b="1" dirty="0"/>
              <a:t>salty</a:t>
            </a:r>
            <a:r>
              <a:rPr lang="en-US" sz="2400" dirty="0"/>
              <a:t> leafy greens</a:t>
            </a:r>
          </a:p>
          <a:p>
            <a:r>
              <a:rPr lang="en-US" dirty="0"/>
              <a:t>Conclusion:</a:t>
            </a:r>
          </a:p>
          <a:p>
            <a:pPr lvl="1"/>
            <a:r>
              <a:rPr lang="en-US" dirty="0" err="1"/>
              <a:t>Ongchoi</a:t>
            </a:r>
            <a:r>
              <a:rPr lang="en-US" dirty="0"/>
              <a:t> is a leafy green like spinach, chard, or collard </a:t>
            </a:r>
            <a:r>
              <a:rPr lang="en-US" dirty="0" smtClean="0"/>
              <a:t>greens</a:t>
            </a:r>
          </a:p>
          <a:p>
            <a:r>
              <a:rPr lang="en-US" dirty="0"/>
              <a:t>We can do the same thing computationally by just counting words in the </a:t>
            </a:r>
            <a:r>
              <a:rPr lang="en-US" dirty="0" smtClean="0"/>
              <a:t>context of </a:t>
            </a:r>
            <a:r>
              <a:rPr lang="en-US" dirty="0" err="1"/>
              <a:t>ongchoi</a:t>
            </a:r>
            <a:r>
              <a:rPr lang="en-US" dirty="0"/>
              <a:t>; we’ll tend to see words like </a:t>
            </a:r>
            <a:r>
              <a:rPr lang="en-US" dirty="0" err="1"/>
              <a:t>sauteed</a:t>
            </a:r>
            <a:r>
              <a:rPr lang="en-US" dirty="0"/>
              <a:t> and eaten and garlic. The fact </a:t>
            </a:r>
            <a:r>
              <a:rPr lang="en-US" dirty="0" smtClean="0"/>
              <a:t>that these </a:t>
            </a:r>
            <a:r>
              <a:rPr lang="en-US" dirty="0"/>
              <a:t>words and other similar context words also occur around the word spinach </a:t>
            </a:r>
            <a:r>
              <a:rPr lang="en-US" dirty="0" smtClean="0"/>
              <a:t>or collard </a:t>
            </a:r>
            <a:r>
              <a:rPr lang="en-US" dirty="0"/>
              <a:t>greens can help us discover the similarity between these words and </a:t>
            </a:r>
            <a:r>
              <a:rPr lang="en-US" dirty="0" err="1"/>
              <a:t>ongchoi</a:t>
            </a:r>
            <a:r>
              <a:rPr lang="en-US" dirty="0"/>
              <a:t>.</a:t>
            </a:r>
          </a:p>
          <a:p>
            <a:endParaRPr lang="en-US" dirty="0"/>
          </a:p>
        </p:txBody>
      </p:sp>
    </p:spTree>
    <p:extLst>
      <p:ext uri="{BB962C8B-B14F-4D97-AF65-F5344CB8AC3E}">
        <p14:creationId xmlns:p14="http://schemas.microsoft.com/office/powerpoint/2010/main" val="1535418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20" dirty="0" smtClean="0">
                <a:latin typeface="Georgia"/>
                <a:cs typeface="Georgia"/>
              </a:rPr>
              <a:t>How </a:t>
            </a:r>
            <a:r>
              <a:rPr lang="en-US" spc="-130" dirty="0" smtClean="0">
                <a:latin typeface="Georgia"/>
                <a:cs typeface="Georgia"/>
              </a:rPr>
              <a:t>Unstructured </a:t>
            </a:r>
            <a:r>
              <a:rPr lang="en-US" spc="-145" dirty="0" smtClean="0">
                <a:latin typeface="Georgia"/>
                <a:cs typeface="Georgia"/>
              </a:rPr>
              <a:t>is  </a:t>
            </a:r>
            <a:r>
              <a:rPr lang="en-US" spc="-80" dirty="0" smtClean="0">
                <a:latin typeface="Georgia"/>
                <a:cs typeface="Georgia"/>
              </a:rPr>
              <a:t>“Unstructured”?</a:t>
            </a:r>
            <a:endParaRPr lang="en-US" dirty="0"/>
          </a:p>
        </p:txBody>
      </p:sp>
      <p:sp>
        <p:nvSpPr>
          <p:cNvPr id="3" name="Content Placeholder 2"/>
          <p:cNvSpPr>
            <a:spLocks noGrp="1"/>
          </p:cNvSpPr>
          <p:nvPr>
            <p:ph idx="1"/>
          </p:nvPr>
        </p:nvSpPr>
        <p:spPr/>
        <p:txBody>
          <a:bodyPr/>
          <a:lstStyle/>
          <a:p>
            <a:pPr marL="1357630" marR="2880360" lvl="1">
              <a:lnSpc>
                <a:spcPts val="2300"/>
              </a:lnSpc>
              <a:spcBef>
                <a:spcPts val="635"/>
              </a:spcBef>
              <a:buFont typeface="Arial"/>
              <a:buChar char="•"/>
              <a:tabLst>
                <a:tab pos="1357630" algn="l"/>
                <a:tab pos="1358265" algn="l"/>
              </a:tabLst>
            </a:pPr>
            <a:r>
              <a:rPr lang="en-US" spc="-10" dirty="0" smtClean="0">
                <a:cs typeface="Georgia"/>
              </a:rPr>
              <a:t>“Weakly </a:t>
            </a:r>
            <a:r>
              <a:rPr lang="en-US" spc="-40" dirty="0" smtClean="0">
                <a:cs typeface="Georgia"/>
              </a:rPr>
              <a:t>Structured” </a:t>
            </a:r>
            <a:r>
              <a:rPr lang="en-US" spc="-55" dirty="0" smtClean="0">
                <a:cs typeface="Georgia"/>
              </a:rPr>
              <a:t>data: </a:t>
            </a:r>
            <a:r>
              <a:rPr lang="en-US" spc="-30" dirty="0" smtClean="0">
                <a:cs typeface="Georgia"/>
              </a:rPr>
              <a:t>few </a:t>
            </a:r>
            <a:r>
              <a:rPr lang="en-US" spc="-65" dirty="0" smtClean="0">
                <a:cs typeface="Georgia"/>
              </a:rPr>
              <a:t>structural  </a:t>
            </a:r>
            <a:r>
              <a:rPr lang="en-US" spc="-55" dirty="0" smtClean="0">
                <a:cs typeface="Georgia"/>
              </a:rPr>
              <a:t>cues </a:t>
            </a:r>
            <a:r>
              <a:rPr lang="en-US" spc="-45" dirty="0" smtClean="0">
                <a:cs typeface="Georgia"/>
              </a:rPr>
              <a:t>to </a:t>
            </a:r>
            <a:r>
              <a:rPr lang="en-US" spc="-60" dirty="0" smtClean="0">
                <a:cs typeface="Georgia"/>
              </a:rPr>
              <a:t>text </a:t>
            </a:r>
            <a:r>
              <a:rPr lang="en-US" spc="-70" dirty="0" smtClean="0">
                <a:cs typeface="Georgia"/>
              </a:rPr>
              <a:t>based </a:t>
            </a:r>
            <a:r>
              <a:rPr lang="en-US" spc="-40" dirty="0" smtClean="0">
                <a:cs typeface="Georgia"/>
              </a:rPr>
              <a:t>on </a:t>
            </a:r>
            <a:r>
              <a:rPr lang="en-US" spc="-45" dirty="0" smtClean="0">
                <a:cs typeface="Georgia"/>
              </a:rPr>
              <a:t>layout </a:t>
            </a:r>
            <a:r>
              <a:rPr lang="en-US" spc="-55" dirty="0" smtClean="0">
                <a:cs typeface="Georgia"/>
              </a:rPr>
              <a:t>or</a:t>
            </a:r>
            <a:r>
              <a:rPr lang="en-US" spc="55" dirty="0" smtClean="0">
                <a:cs typeface="Georgia"/>
              </a:rPr>
              <a:t> </a:t>
            </a:r>
            <a:r>
              <a:rPr lang="en-US" spc="-75" dirty="0" smtClean="0">
                <a:cs typeface="Georgia"/>
              </a:rPr>
              <a:t>markups</a:t>
            </a:r>
            <a:endParaRPr lang="en-US" dirty="0" smtClean="0">
              <a:cs typeface="Georgia"/>
            </a:endParaRPr>
          </a:p>
          <a:p>
            <a:pPr marL="1586230" lvl="2">
              <a:lnSpc>
                <a:spcPct val="100000"/>
              </a:lnSpc>
              <a:spcBef>
                <a:spcPts val="540"/>
              </a:spcBef>
              <a:buFont typeface="Trebuchet MS"/>
              <a:buChar char="•"/>
              <a:tabLst>
                <a:tab pos="1586865" algn="l"/>
              </a:tabLst>
            </a:pPr>
            <a:r>
              <a:rPr lang="en-US" sz="2400" spc="-45" dirty="0" smtClean="0">
                <a:cs typeface="Georgia"/>
              </a:rPr>
              <a:t>Research</a:t>
            </a:r>
            <a:r>
              <a:rPr lang="en-US" sz="2400" spc="15" dirty="0" smtClean="0">
                <a:cs typeface="Georgia"/>
              </a:rPr>
              <a:t> </a:t>
            </a:r>
            <a:r>
              <a:rPr lang="en-US" sz="2400" spc="-65" dirty="0" smtClean="0">
                <a:cs typeface="Georgia"/>
              </a:rPr>
              <a:t>papers</a:t>
            </a:r>
            <a:endParaRPr lang="en-US" sz="2400" dirty="0" smtClean="0">
              <a:cs typeface="Georgia"/>
            </a:endParaRPr>
          </a:p>
          <a:p>
            <a:pPr marL="1586230" lvl="2">
              <a:lnSpc>
                <a:spcPct val="100000"/>
              </a:lnSpc>
              <a:spcBef>
                <a:spcPts val="580"/>
              </a:spcBef>
              <a:buFont typeface="Trebuchet MS"/>
              <a:buChar char="•"/>
              <a:tabLst>
                <a:tab pos="1586865" algn="l"/>
              </a:tabLst>
            </a:pPr>
            <a:r>
              <a:rPr lang="en-US" sz="2400" spc="-10" dirty="0" smtClean="0">
                <a:cs typeface="Georgia"/>
              </a:rPr>
              <a:t>Legal</a:t>
            </a:r>
            <a:r>
              <a:rPr lang="en-US" sz="2400" spc="15" dirty="0" smtClean="0">
                <a:cs typeface="Georgia"/>
              </a:rPr>
              <a:t> </a:t>
            </a:r>
            <a:r>
              <a:rPr lang="en-US" sz="2400" spc="-45" dirty="0" smtClean="0">
                <a:cs typeface="Georgia"/>
              </a:rPr>
              <a:t>memoranda</a:t>
            </a:r>
            <a:endParaRPr lang="en-US" sz="2400" dirty="0" smtClean="0">
              <a:cs typeface="Georgia"/>
            </a:endParaRPr>
          </a:p>
          <a:p>
            <a:pPr marL="1586230" lvl="2">
              <a:lnSpc>
                <a:spcPct val="100000"/>
              </a:lnSpc>
              <a:spcBef>
                <a:spcPts val="580"/>
              </a:spcBef>
              <a:buFont typeface="Trebuchet MS"/>
              <a:buChar char="•"/>
              <a:tabLst>
                <a:tab pos="1586865" algn="l"/>
              </a:tabLst>
            </a:pPr>
            <a:r>
              <a:rPr lang="en-US" sz="2400" spc="-10" dirty="0" smtClean="0">
                <a:cs typeface="Georgia"/>
              </a:rPr>
              <a:t>News</a:t>
            </a:r>
            <a:r>
              <a:rPr lang="en-US" sz="2400" spc="15" dirty="0" smtClean="0">
                <a:cs typeface="Georgia"/>
              </a:rPr>
              <a:t> </a:t>
            </a:r>
            <a:r>
              <a:rPr lang="en-US" sz="2400" spc="-45" dirty="0" smtClean="0">
                <a:cs typeface="Georgia"/>
              </a:rPr>
              <a:t>Stories</a:t>
            </a:r>
            <a:endParaRPr lang="en-US" sz="2400" dirty="0" smtClean="0">
              <a:cs typeface="Georgia"/>
            </a:endParaRPr>
          </a:p>
          <a:p>
            <a:pPr marL="1357630" marR="2955290" lvl="1">
              <a:lnSpc>
                <a:spcPts val="2300"/>
              </a:lnSpc>
              <a:spcBef>
                <a:spcPts val="640"/>
              </a:spcBef>
              <a:buFont typeface="Arial"/>
              <a:buChar char="•"/>
              <a:tabLst>
                <a:tab pos="1357630" algn="l"/>
                <a:tab pos="1358265" algn="l"/>
              </a:tabLst>
            </a:pPr>
            <a:r>
              <a:rPr lang="en-US" spc="-30" dirty="0" smtClean="0">
                <a:cs typeface="Georgia"/>
              </a:rPr>
              <a:t>“Semi structured” </a:t>
            </a:r>
            <a:r>
              <a:rPr lang="en-US" spc="-55" dirty="0" smtClean="0">
                <a:cs typeface="Georgia"/>
              </a:rPr>
              <a:t>data: </a:t>
            </a:r>
            <a:r>
              <a:rPr lang="en-US" spc="-60" dirty="0" smtClean="0">
                <a:cs typeface="Georgia"/>
              </a:rPr>
              <a:t>extensive </a:t>
            </a:r>
            <a:r>
              <a:rPr lang="en-US" spc="-55" dirty="0" smtClean="0">
                <a:cs typeface="Georgia"/>
              </a:rPr>
              <a:t>format  </a:t>
            </a:r>
            <a:r>
              <a:rPr lang="en-US" spc="-65" dirty="0" smtClean="0">
                <a:cs typeface="Georgia"/>
              </a:rPr>
              <a:t>elements, </a:t>
            </a:r>
            <a:r>
              <a:rPr lang="en-US" spc="-50" dirty="0" smtClean="0">
                <a:cs typeface="Georgia"/>
              </a:rPr>
              <a:t>metadata, </a:t>
            </a:r>
            <a:r>
              <a:rPr lang="en-US" spc="-45" dirty="0" smtClean="0">
                <a:cs typeface="Georgia"/>
              </a:rPr>
              <a:t>field</a:t>
            </a:r>
            <a:r>
              <a:rPr lang="en-US" spc="180" dirty="0" smtClean="0">
                <a:cs typeface="Georgia"/>
              </a:rPr>
              <a:t> </a:t>
            </a:r>
            <a:r>
              <a:rPr lang="en-US" spc="-60" dirty="0" smtClean="0">
                <a:cs typeface="Georgia"/>
              </a:rPr>
              <a:t>labels</a:t>
            </a:r>
            <a:endParaRPr lang="en-US" dirty="0" smtClean="0">
              <a:cs typeface="Georgia"/>
            </a:endParaRPr>
          </a:p>
          <a:p>
            <a:pPr marL="1586230" lvl="2">
              <a:lnSpc>
                <a:spcPct val="100000"/>
              </a:lnSpc>
              <a:spcBef>
                <a:spcPts val="540"/>
              </a:spcBef>
              <a:buFont typeface="Trebuchet MS"/>
              <a:buChar char="•"/>
              <a:tabLst>
                <a:tab pos="1586865" algn="l"/>
              </a:tabLst>
            </a:pPr>
            <a:r>
              <a:rPr lang="en-US" sz="2400" spc="-25" dirty="0" smtClean="0">
                <a:cs typeface="Georgia"/>
              </a:rPr>
              <a:t>Email</a:t>
            </a:r>
            <a:endParaRPr lang="en-US" sz="2400" dirty="0" smtClean="0">
              <a:cs typeface="Georgia"/>
            </a:endParaRPr>
          </a:p>
          <a:p>
            <a:pPr marL="1586230" lvl="2">
              <a:lnSpc>
                <a:spcPct val="100000"/>
              </a:lnSpc>
              <a:spcBef>
                <a:spcPts val="580"/>
              </a:spcBef>
              <a:buFont typeface="Trebuchet MS"/>
              <a:buChar char="•"/>
              <a:tabLst>
                <a:tab pos="1586865" algn="l"/>
              </a:tabLst>
            </a:pPr>
            <a:r>
              <a:rPr lang="en-US" sz="2400" spc="45" dirty="0" smtClean="0">
                <a:cs typeface="Georgia"/>
              </a:rPr>
              <a:t>HTML </a:t>
            </a:r>
            <a:r>
              <a:rPr lang="en-US" sz="2400" spc="-45" dirty="0" smtClean="0">
                <a:cs typeface="Georgia"/>
              </a:rPr>
              <a:t>web</a:t>
            </a:r>
            <a:r>
              <a:rPr lang="en-US" sz="2400" spc="-10" dirty="0" smtClean="0">
                <a:cs typeface="Georgia"/>
              </a:rPr>
              <a:t> </a:t>
            </a:r>
            <a:r>
              <a:rPr lang="en-US" sz="2400" spc="-55" dirty="0" smtClean="0">
                <a:cs typeface="Georgia"/>
              </a:rPr>
              <a:t>pages</a:t>
            </a:r>
            <a:endParaRPr lang="en-US" sz="2400" dirty="0" smtClean="0">
              <a:cs typeface="Georgia"/>
            </a:endParaRPr>
          </a:p>
          <a:p>
            <a:pPr marL="1586230" lvl="2">
              <a:lnSpc>
                <a:spcPct val="100000"/>
              </a:lnSpc>
              <a:spcBef>
                <a:spcPts val="580"/>
              </a:spcBef>
              <a:buFont typeface="Trebuchet MS"/>
              <a:buChar char="•"/>
              <a:tabLst>
                <a:tab pos="1586865" algn="l"/>
              </a:tabLst>
            </a:pPr>
            <a:r>
              <a:rPr lang="en-US" sz="2400" spc="45" dirty="0" smtClean="0">
                <a:cs typeface="Georgia"/>
              </a:rPr>
              <a:t>PDF</a:t>
            </a:r>
            <a:r>
              <a:rPr lang="en-US" sz="2400" spc="15" dirty="0" smtClean="0">
                <a:cs typeface="Georgia"/>
              </a:rPr>
              <a:t> </a:t>
            </a:r>
            <a:r>
              <a:rPr lang="en-US" sz="2400" spc="-40" dirty="0" smtClean="0">
                <a:cs typeface="Georgia"/>
              </a:rPr>
              <a:t>files</a:t>
            </a:r>
            <a:endParaRPr lang="en-US" sz="2400" dirty="0" smtClean="0">
              <a:cs typeface="Georgia"/>
            </a:endParaRPr>
          </a:p>
          <a:p>
            <a:endParaRPr lang="en-US" dirty="0"/>
          </a:p>
        </p:txBody>
      </p:sp>
    </p:spTree>
    <p:extLst>
      <p:ext uri="{BB962C8B-B14F-4D97-AF65-F5344CB8AC3E}">
        <p14:creationId xmlns:p14="http://schemas.microsoft.com/office/powerpoint/2010/main" val="29944078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5FC6DC75-6F7E-2940-9046-D9B48B47EC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3430" y="3083508"/>
            <a:ext cx="6294121" cy="3393493"/>
          </a:xfrm>
          <a:prstGeom prst="rect">
            <a:avLst/>
          </a:prstGeom>
        </p:spPr>
      </p:pic>
      <p:sp>
        <p:nvSpPr>
          <p:cNvPr id="7" name="Rectangle 6">
            <a:extLst>
              <a:ext uri="{FF2B5EF4-FFF2-40B4-BE49-F238E27FC236}">
                <a16:creationId xmlns="" xmlns:a16="http://schemas.microsoft.com/office/drawing/2014/main" id="{5BC16081-C1F9-DE4B-879C-2C9DEC6719FE}"/>
              </a:ext>
            </a:extLst>
          </p:cNvPr>
          <p:cNvSpPr/>
          <p:nvPr/>
        </p:nvSpPr>
        <p:spPr>
          <a:xfrm>
            <a:off x="2461991" y="3048001"/>
            <a:ext cx="6477000" cy="3429000"/>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346960" y="286605"/>
            <a:ext cx="7543800" cy="1237396"/>
          </a:xfrm>
        </p:spPr>
        <p:txBody>
          <a:bodyPr>
            <a:normAutofit fontScale="90000"/>
          </a:bodyPr>
          <a:lstStyle/>
          <a:p>
            <a:r>
              <a:rPr lang="en-US" dirty="0"/>
              <a:t>We'll build a new model of meaning focusing on similarity</a:t>
            </a:r>
          </a:p>
        </p:txBody>
      </p:sp>
      <p:sp>
        <p:nvSpPr>
          <p:cNvPr id="3" name="Content Placeholder 2"/>
          <p:cNvSpPr>
            <a:spLocks noGrp="1"/>
          </p:cNvSpPr>
          <p:nvPr>
            <p:ph idx="1"/>
          </p:nvPr>
        </p:nvSpPr>
        <p:spPr>
          <a:xfrm>
            <a:off x="2148839" y="1524001"/>
            <a:ext cx="7940041" cy="4953000"/>
          </a:xfrm>
          <a:noFill/>
        </p:spPr>
        <p:txBody>
          <a:bodyPr>
            <a:normAutofit/>
          </a:bodyPr>
          <a:lstStyle/>
          <a:p>
            <a:r>
              <a:rPr lang="en-US" sz="3200" dirty="0"/>
              <a:t>Each word = a vector </a:t>
            </a:r>
          </a:p>
          <a:p>
            <a:r>
              <a:rPr lang="en-US" sz="3200" dirty="0" smtClean="0"/>
              <a:t>Similar </a:t>
            </a:r>
            <a:r>
              <a:rPr lang="en-US" sz="3200" dirty="0"/>
              <a:t>words are "nearby in space"</a:t>
            </a:r>
          </a:p>
          <a:p>
            <a:pPr lvl="1"/>
            <a:endParaRPr lang="en-US" dirty="0"/>
          </a:p>
          <a:p>
            <a:endParaRPr lang="en-US" dirty="0"/>
          </a:p>
        </p:txBody>
      </p:sp>
    </p:spTree>
    <p:extLst>
      <p:ext uri="{BB962C8B-B14F-4D97-AF65-F5344CB8AC3E}">
        <p14:creationId xmlns:p14="http://schemas.microsoft.com/office/powerpoint/2010/main" val="193586356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define a word as a vector</a:t>
            </a:r>
          </a:p>
        </p:txBody>
      </p:sp>
      <p:sp>
        <p:nvSpPr>
          <p:cNvPr id="3" name="Content Placeholder 2"/>
          <p:cNvSpPr>
            <a:spLocks noGrp="1"/>
          </p:cNvSpPr>
          <p:nvPr>
            <p:ph idx="1"/>
          </p:nvPr>
        </p:nvSpPr>
        <p:spPr>
          <a:xfrm>
            <a:off x="1089212" y="1519518"/>
            <a:ext cx="9910482" cy="4648200"/>
          </a:xfrm>
        </p:spPr>
        <p:txBody>
          <a:bodyPr>
            <a:normAutofit fontScale="92500" lnSpcReduction="20000"/>
          </a:bodyPr>
          <a:lstStyle/>
          <a:p>
            <a:r>
              <a:rPr lang="en-US" sz="3200" dirty="0"/>
              <a:t>Called an "embedding" because it's embedded into a </a:t>
            </a:r>
            <a:r>
              <a:rPr lang="en-US" sz="3200" dirty="0" smtClean="0"/>
              <a:t>space</a:t>
            </a:r>
          </a:p>
          <a:p>
            <a:r>
              <a:rPr lang="en-US" sz="3200" dirty="0"/>
              <a:t>The idea of vector semantics is </a:t>
            </a:r>
            <a:r>
              <a:rPr lang="en-US" sz="3200" dirty="0" smtClean="0"/>
              <a:t>to </a:t>
            </a:r>
            <a:r>
              <a:rPr lang="en-US" sz="3200" dirty="0"/>
              <a:t>represent a word as a point in some </a:t>
            </a:r>
            <a:r>
              <a:rPr lang="en-US" sz="3200" dirty="0" smtClean="0"/>
              <a:t>multidimensional semantic </a:t>
            </a:r>
            <a:r>
              <a:rPr lang="en-US" sz="3200" dirty="0"/>
              <a:t>space.</a:t>
            </a:r>
          </a:p>
          <a:p>
            <a:r>
              <a:rPr lang="en-US" sz="3200" dirty="0"/>
              <a:t>The standard way to represent meaning in </a:t>
            </a:r>
            <a:r>
              <a:rPr lang="en-US" sz="3200" dirty="0" smtClean="0"/>
              <a:t>NLP</a:t>
            </a:r>
          </a:p>
          <a:p>
            <a:r>
              <a:rPr lang="en-US" sz="3200" dirty="0"/>
              <a:t>Vector semantic models are also extremely practical because they can be </a:t>
            </a:r>
            <a:r>
              <a:rPr lang="en-US" sz="3200" dirty="0" smtClean="0"/>
              <a:t>learned automatically </a:t>
            </a:r>
            <a:r>
              <a:rPr lang="en-US" sz="3200" dirty="0"/>
              <a:t>from text without any complex labeling or supervision</a:t>
            </a:r>
          </a:p>
          <a:p>
            <a:r>
              <a:rPr lang="en-US" sz="3200" dirty="0"/>
              <a:t>Fine-grained model of meaning for similarity </a:t>
            </a:r>
          </a:p>
          <a:p>
            <a:pPr lvl="1"/>
            <a:r>
              <a:rPr lang="en-US" sz="2800" dirty="0"/>
              <a:t>NLP tasks like sentiment analysis</a:t>
            </a:r>
          </a:p>
          <a:p>
            <a:pPr lvl="2"/>
            <a:r>
              <a:rPr lang="en-US" sz="2400" dirty="0"/>
              <a:t>With words,  requires </a:t>
            </a:r>
            <a:r>
              <a:rPr lang="en-US" sz="2400" b="1" dirty="0"/>
              <a:t>same</a:t>
            </a:r>
            <a:r>
              <a:rPr lang="en-US" sz="2400" dirty="0"/>
              <a:t> word to be in training and test</a:t>
            </a:r>
          </a:p>
          <a:p>
            <a:pPr lvl="2"/>
            <a:r>
              <a:rPr lang="en-US" sz="2400" dirty="0"/>
              <a:t>With embeddings: ok if </a:t>
            </a:r>
            <a:r>
              <a:rPr lang="en-US" sz="2400" b="1" dirty="0"/>
              <a:t>similar</a:t>
            </a:r>
            <a:r>
              <a:rPr lang="en-US" sz="2400" dirty="0"/>
              <a:t> words </a:t>
            </a:r>
            <a:r>
              <a:rPr lang="en-US" sz="2400" dirty="0" smtClean="0"/>
              <a:t>occurred</a:t>
            </a:r>
            <a:endParaRPr lang="en-US" sz="2400" dirty="0"/>
          </a:p>
          <a:p>
            <a:pPr lvl="1"/>
            <a:r>
              <a:rPr lang="en-US" sz="2800" dirty="0"/>
              <a:t>Question answering, conversational agents, </a:t>
            </a:r>
            <a:r>
              <a:rPr lang="en-US" sz="2800" dirty="0" err="1"/>
              <a:t>etc</a:t>
            </a:r>
            <a:endParaRPr lang="en-US" sz="2800" dirty="0"/>
          </a:p>
          <a:p>
            <a:pPr lvl="1"/>
            <a:endParaRPr lang="en-US" dirty="0"/>
          </a:p>
          <a:p>
            <a:endParaRPr lang="en-US" dirty="0"/>
          </a:p>
        </p:txBody>
      </p:sp>
    </p:spTree>
    <p:extLst>
      <p:ext uri="{BB962C8B-B14F-4D97-AF65-F5344CB8AC3E}">
        <p14:creationId xmlns:p14="http://schemas.microsoft.com/office/powerpoint/2010/main" val="30230803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8018BE4-92B8-FD4A-9CFC-7E5F798967F5}"/>
              </a:ext>
            </a:extLst>
          </p:cNvPr>
          <p:cNvSpPr>
            <a:spLocks noGrp="1"/>
          </p:cNvSpPr>
          <p:nvPr>
            <p:ph type="title"/>
          </p:nvPr>
        </p:nvSpPr>
        <p:spPr/>
        <p:txBody>
          <a:bodyPr/>
          <a:lstStyle/>
          <a:p>
            <a:r>
              <a:rPr lang="en-US" dirty="0"/>
              <a:t>We'll introduce 2 kinds of embeddings</a:t>
            </a:r>
          </a:p>
        </p:txBody>
      </p:sp>
      <p:sp>
        <p:nvSpPr>
          <p:cNvPr id="3" name="Content Placeholder 2">
            <a:extLst>
              <a:ext uri="{FF2B5EF4-FFF2-40B4-BE49-F238E27FC236}">
                <a16:creationId xmlns="" xmlns:a16="http://schemas.microsoft.com/office/drawing/2014/main" id="{DC3C9F9A-F83A-1845-89F9-1002B5D6CFB7}"/>
              </a:ext>
            </a:extLst>
          </p:cNvPr>
          <p:cNvSpPr>
            <a:spLocks noGrp="1"/>
          </p:cNvSpPr>
          <p:nvPr>
            <p:ph idx="1"/>
          </p:nvPr>
        </p:nvSpPr>
        <p:spPr/>
        <p:txBody>
          <a:bodyPr>
            <a:normAutofit/>
          </a:bodyPr>
          <a:lstStyle/>
          <a:p>
            <a:r>
              <a:rPr lang="en-US" dirty="0" err="1">
                <a:solidFill>
                  <a:srgbClr val="0000FF"/>
                </a:solidFill>
              </a:rPr>
              <a:t>Tf-idf</a:t>
            </a:r>
            <a:r>
              <a:rPr lang="en-US" dirty="0">
                <a:solidFill>
                  <a:srgbClr val="0000FF"/>
                </a:solidFill>
              </a:rPr>
              <a:t> </a:t>
            </a:r>
          </a:p>
          <a:p>
            <a:pPr lvl="1"/>
            <a:r>
              <a:rPr lang="en-US" dirty="0"/>
              <a:t>A common baseline model</a:t>
            </a:r>
          </a:p>
          <a:p>
            <a:pPr lvl="1"/>
            <a:r>
              <a:rPr lang="en-US" dirty="0"/>
              <a:t>Sparse vectors</a:t>
            </a:r>
          </a:p>
          <a:p>
            <a:pPr lvl="1"/>
            <a:r>
              <a:rPr lang="en-US" dirty="0"/>
              <a:t>Words are represented by a simple function of the counts of nearby words</a:t>
            </a:r>
          </a:p>
          <a:p>
            <a:r>
              <a:rPr lang="en-US" dirty="0">
                <a:solidFill>
                  <a:srgbClr val="0000FF"/>
                </a:solidFill>
              </a:rPr>
              <a:t>Word2vec</a:t>
            </a:r>
          </a:p>
          <a:p>
            <a:pPr lvl="1"/>
            <a:r>
              <a:rPr lang="en-US" dirty="0"/>
              <a:t>Dense vectors</a:t>
            </a:r>
          </a:p>
          <a:p>
            <a:pPr lvl="1"/>
            <a:r>
              <a:rPr lang="en-US" dirty="0"/>
              <a:t>Representation is created by training a classifier to distinguish nearby and far-away words</a:t>
            </a:r>
          </a:p>
        </p:txBody>
      </p:sp>
    </p:spTree>
    <p:extLst>
      <p:ext uri="{BB962C8B-B14F-4D97-AF65-F5344CB8AC3E}">
        <p14:creationId xmlns:p14="http://schemas.microsoft.com/office/powerpoint/2010/main" val="371651134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D0FC371-A20E-3449-A100-5603F9AAB63C}"/>
              </a:ext>
            </a:extLst>
          </p:cNvPr>
          <p:cNvSpPr>
            <a:spLocks noGrp="1"/>
          </p:cNvSpPr>
          <p:nvPr>
            <p:ph type="title"/>
          </p:nvPr>
        </p:nvSpPr>
        <p:spPr>
          <a:xfrm>
            <a:off x="838200" y="365125"/>
            <a:ext cx="10515600" cy="750981"/>
          </a:xfrm>
        </p:spPr>
        <p:txBody>
          <a:bodyPr/>
          <a:lstStyle/>
          <a:p>
            <a:r>
              <a:rPr lang="en-US" dirty="0"/>
              <a:t>Term-document matrix</a:t>
            </a:r>
          </a:p>
        </p:txBody>
      </p:sp>
      <p:pic>
        <p:nvPicPr>
          <p:cNvPr id="7" name="Picture 6">
            <a:extLst>
              <a:ext uri="{FF2B5EF4-FFF2-40B4-BE49-F238E27FC236}">
                <a16:creationId xmlns="" xmlns:a16="http://schemas.microsoft.com/office/drawing/2014/main" id="{33F32829-5579-0044-B177-C8647F9451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0021" y="3309159"/>
            <a:ext cx="8711958" cy="1469487"/>
          </a:xfrm>
          <a:prstGeom prst="rect">
            <a:avLst/>
          </a:prstGeom>
        </p:spPr>
      </p:pic>
      <p:sp>
        <p:nvSpPr>
          <p:cNvPr id="8" name="TextBox 7">
            <a:extLst>
              <a:ext uri="{FF2B5EF4-FFF2-40B4-BE49-F238E27FC236}">
                <a16:creationId xmlns="" xmlns:a16="http://schemas.microsoft.com/office/drawing/2014/main" id="{38DD1A96-C2E5-0943-ADD9-A7A57A074AA9}"/>
              </a:ext>
            </a:extLst>
          </p:cNvPr>
          <p:cNvSpPr txBox="1"/>
          <p:nvPr/>
        </p:nvSpPr>
        <p:spPr>
          <a:xfrm>
            <a:off x="2508324" y="2685766"/>
            <a:ext cx="7638886" cy="523220"/>
          </a:xfrm>
          <a:prstGeom prst="rect">
            <a:avLst/>
          </a:prstGeom>
          <a:noFill/>
        </p:spPr>
        <p:txBody>
          <a:bodyPr wrap="none" rtlCol="0">
            <a:spAutoFit/>
          </a:bodyPr>
          <a:lstStyle/>
          <a:p>
            <a:r>
              <a:rPr lang="en-US" sz="2800" dirty="0"/>
              <a:t>Each document is represented by a vector of words</a:t>
            </a:r>
          </a:p>
        </p:txBody>
      </p:sp>
      <p:sp>
        <p:nvSpPr>
          <p:cNvPr id="3" name="TextBox 2"/>
          <p:cNvSpPr txBox="1"/>
          <p:nvPr/>
        </p:nvSpPr>
        <p:spPr>
          <a:xfrm>
            <a:off x="1016179" y="1116106"/>
            <a:ext cx="10623176" cy="1569660"/>
          </a:xfrm>
          <a:prstGeom prst="rect">
            <a:avLst/>
          </a:prstGeom>
          <a:noFill/>
        </p:spPr>
        <p:txBody>
          <a:bodyPr wrap="square" rtlCol="0">
            <a:spAutoFit/>
          </a:bodyPr>
          <a:lstStyle/>
          <a:p>
            <a:pPr marL="342900" indent="-342900">
              <a:buFont typeface="Arial" panose="020B0604020202020204" pitchFamily="34" charset="0"/>
              <a:buChar char="•"/>
            </a:pPr>
            <a:r>
              <a:rPr lang="en-US" sz="2400" dirty="0"/>
              <a:t>In a term-document matrix, each row represents a word in the vocabulary and each matrix column represents a document from some collection of documents.</a:t>
            </a:r>
          </a:p>
          <a:p>
            <a:pPr marL="342900" indent="-342900">
              <a:buFont typeface="Arial" panose="020B0604020202020204" pitchFamily="34" charset="0"/>
              <a:buChar char="•"/>
            </a:pPr>
            <a:r>
              <a:rPr lang="en-US" sz="2400" dirty="0"/>
              <a:t>Each cell in this matrix represents the number of </a:t>
            </a:r>
            <a:r>
              <a:rPr lang="en-US" sz="2400" dirty="0" smtClean="0"/>
              <a:t>times a </a:t>
            </a:r>
            <a:r>
              <a:rPr lang="en-US" sz="2400" dirty="0"/>
              <a:t>particular word (defined by the row) occurs in a particular document (defined </a:t>
            </a:r>
            <a:r>
              <a:rPr lang="en-US" sz="2400" dirty="0" smtClean="0"/>
              <a:t>by the </a:t>
            </a:r>
            <a:r>
              <a:rPr lang="en-US" sz="2400" dirty="0"/>
              <a:t>column).</a:t>
            </a:r>
            <a:endParaRPr lang="en-US" sz="2200" dirty="0"/>
          </a:p>
        </p:txBody>
      </p:sp>
      <p:sp>
        <p:nvSpPr>
          <p:cNvPr id="6" name="Rectangle 5"/>
          <p:cNvSpPr/>
          <p:nvPr/>
        </p:nvSpPr>
        <p:spPr>
          <a:xfrm>
            <a:off x="838199" y="5051629"/>
            <a:ext cx="10801155" cy="1477328"/>
          </a:xfrm>
          <a:prstGeom prst="rect">
            <a:avLst/>
          </a:prstGeom>
        </p:spPr>
        <p:txBody>
          <a:bodyPr wrap="square">
            <a:spAutoFit/>
          </a:bodyPr>
          <a:lstStyle/>
          <a:p>
            <a:r>
              <a:rPr lang="en-US" dirty="0" smtClean="0">
                <a:latin typeface="NimbusRomNo9L-Regu"/>
              </a:rPr>
              <a:t>In </a:t>
            </a:r>
            <a:r>
              <a:rPr lang="en-US" dirty="0">
                <a:latin typeface="NimbusRomNo9L-Regu"/>
              </a:rPr>
              <a:t>real term-document matrices, the </a:t>
            </a:r>
            <a:r>
              <a:rPr lang="en-US" dirty="0" smtClean="0">
                <a:latin typeface="NimbusRomNo9L-Regu"/>
              </a:rPr>
              <a:t>vectors representing </a:t>
            </a:r>
            <a:r>
              <a:rPr lang="en-US" dirty="0">
                <a:latin typeface="NimbusRomNo9L-Regu"/>
              </a:rPr>
              <a:t>each document would have dimensionality </a:t>
            </a:r>
            <a:r>
              <a:rPr lang="en-US" dirty="0" smtClean="0">
                <a:latin typeface="NimbusRomNo9L-Regu"/>
              </a:rPr>
              <a:t>|</a:t>
            </a:r>
            <a:r>
              <a:rPr lang="en-US" dirty="0" smtClean="0">
                <a:latin typeface="NimbusRomNo9L-ReguItal"/>
              </a:rPr>
              <a:t>V</a:t>
            </a:r>
            <a:r>
              <a:rPr lang="en-US" dirty="0">
                <a:latin typeface="CMSY10"/>
              </a:rPr>
              <a:t>|</a:t>
            </a:r>
            <a:r>
              <a:rPr lang="en-US" dirty="0" smtClean="0">
                <a:latin typeface="NimbusRomNo9L-Regu"/>
              </a:rPr>
              <a:t>, </a:t>
            </a:r>
            <a:r>
              <a:rPr lang="en-US" dirty="0">
                <a:latin typeface="NimbusRomNo9L-Regu"/>
              </a:rPr>
              <a:t>the vocabulary </a:t>
            </a:r>
            <a:r>
              <a:rPr lang="en-US" dirty="0" smtClean="0">
                <a:latin typeface="NimbusRomNo9L-Regu"/>
              </a:rPr>
              <a:t>size</a:t>
            </a:r>
          </a:p>
          <a:p>
            <a:r>
              <a:rPr lang="en-US" dirty="0"/>
              <a:t>We can think of the vector for a document as identifying a point in |</a:t>
            </a:r>
            <a:r>
              <a:rPr lang="en-US" dirty="0" smtClean="0"/>
              <a:t>V| - dimensional space</a:t>
            </a:r>
            <a:endParaRPr lang="en-US" dirty="0"/>
          </a:p>
          <a:p>
            <a:r>
              <a:rPr lang="en-US" dirty="0"/>
              <a:t>More generally, the term-document matrix X has |</a:t>
            </a:r>
            <a:r>
              <a:rPr lang="en-US" dirty="0" smtClean="0"/>
              <a:t>V| </a:t>
            </a:r>
            <a:r>
              <a:rPr lang="en-US" dirty="0"/>
              <a:t>rows (one for </a:t>
            </a:r>
            <a:r>
              <a:rPr lang="en-US" dirty="0" smtClean="0"/>
              <a:t>each word </a:t>
            </a:r>
            <a:r>
              <a:rPr lang="en-US" dirty="0"/>
              <a:t>type in the vocabulary) and D columns (one for each document in the collection</a:t>
            </a:r>
            <a:r>
              <a:rPr lang="en-US" dirty="0" smtClean="0"/>
              <a:t>)</a:t>
            </a:r>
            <a:endParaRPr lang="en-US" dirty="0"/>
          </a:p>
        </p:txBody>
      </p:sp>
    </p:spTree>
    <p:extLst>
      <p:ext uri="{BB962C8B-B14F-4D97-AF65-F5344CB8AC3E}">
        <p14:creationId xmlns:p14="http://schemas.microsoft.com/office/powerpoint/2010/main" val="4134487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8FA3447-D06E-7F4F-96AD-52B28B1DDC5A}"/>
              </a:ext>
            </a:extLst>
          </p:cNvPr>
          <p:cNvSpPr>
            <a:spLocks noGrp="1"/>
          </p:cNvSpPr>
          <p:nvPr>
            <p:ph type="title"/>
          </p:nvPr>
        </p:nvSpPr>
        <p:spPr>
          <a:xfrm>
            <a:off x="1304365" y="286605"/>
            <a:ext cx="9695329" cy="1008795"/>
          </a:xfrm>
        </p:spPr>
        <p:txBody>
          <a:bodyPr>
            <a:normAutofit fontScale="90000"/>
          </a:bodyPr>
          <a:lstStyle/>
          <a:p>
            <a:r>
              <a:rPr lang="en-US" dirty="0"/>
              <a:t>Vectors are the basis of information retrieval</a:t>
            </a:r>
          </a:p>
        </p:txBody>
      </p:sp>
      <p:pic>
        <p:nvPicPr>
          <p:cNvPr id="5" name="Content Placeholder 4">
            <a:extLst>
              <a:ext uri="{FF2B5EF4-FFF2-40B4-BE49-F238E27FC236}">
                <a16:creationId xmlns="" xmlns:a16="http://schemas.microsoft.com/office/drawing/2014/main" id="{F9097A0E-6E21-AB4B-A49A-EFDC8AF9CD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5001" y="1524000"/>
            <a:ext cx="8583385" cy="1447800"/>
          </a:xfrm>
        </p:spPr>
      </p:pic>
      <p:sp>
        <p:nvSpPr>
          <p:cNvPr id="6" name="TextBox 5">
            <a:extLst>
              <a:ext uri="{FF2B5EF4-FFF2-40B4-BE49-F238E27FC236}">
                <a16:creationId xmlns="" xmlns:a16="http://schemas.microsoft.com/office/drawing/2014/main" id="{979B99D0-E0B8-DA4F-A6BC-50A75EDCF204}"/>
              </a:ext>
            </a:extLst>
          </p:cNvPr>
          <p:cNvSpPr txBox="1"/>
          <p:nvPr/>
        </p:nvSpPr>
        <p:spPr>
          <a:xfrm>
            <a:off x="2209800" y="3317353"/>
            <a:ext cx="8278585" cy="2862322"/>
          </a:xfrm>
          <a:prstGeom prst="rect">
            <a:avLst/>
          </a:prstGeom>
          <a:noFill/>
        </p:spPr>
        <p:txBody>
          <a:bodyPr wrap="square" rtlCol="0">
            <a:spAutoFit/>
          </a:bodyPr>
          <a:lstStyle/>
          <a:p>
            <a:r>
              <a:rPr lang="en-US" sz="3600" dirty="0"/>
              <a:t>Vectors are similar for the two comedies</a:t>
            </a:r>
          </a:p>
          <a:p>
            <a:r>
              <a:rPr lang="en-US" sz="3600" dirty="0"/>
              <a:t>Different than the history</a:t>
            </a:r>
          </a:p>
          <a:p>
            <a:r>
              <a:rPr lang="en-US" sz="3600" i="1" dirty="0"/>
              <a:t>	</a:t>
            </a:r>
            <a:endParaRPr lang="en-US" sz="3600" dirty="0"/>
          </a:p>
          <a:p>
            <a:r>
              <a:rPr lang="en-US" sz="3600" dirty="0"/>
              <a:t>Comedies have more fools and wit and fewer battles.</a:t>
            </a:r>
          </a:p>
        </p:txBody>
      </p:sp>
    </p:spTree>
    <p:extLst>
      <p:ext uri="{BB962C8B-B14F-4D97-AF65-F5344CB8AC3E}">
        <p14:creationId xmlns:p14="http://schemas.microsoft.com/office/powerpoint/2010/main" val="1376964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D0EC7D5-F149-BE46-BEF9-7AC27820DE43}"/>
              </a:ext>
            </a:extLst>
          </p:cNvPr>
          <p:cNvSpPr>
            <a:spLocks noGrp="1"/>
          </p:cNvSpPr>
          <p:nvPr>
            <p:ph type="title"/>
          </p:nvPr>
        </p:nvSpPr>
        <p:spPr/>
        <p:txBody>
          <a:bodyPr/>
          <a:lstStyle/>
          <a:p>
            <a:r>
              <a:rPr lang="en-US" dirty="0"/>
              <a:t>Words can be vectors too</a:t>
            </a:r>
          </a:p>
        </p:txBody>
      </p:sp>
      <p:pic>
        <p:nvPicPr>
          <p:cNvPr id="5" name="Content Placeholder 4">
            <a:extLst>
              <a:ext uri="{FF2B5EF4-FFF2-40B4-BE49-F238E27FC236}">
                <a16:creationId xmlns="" xmlns:a16="http://schemas.microsoft.com/office/drawing/2014/main" id="{1B1322EE-EEB3-A445-A71F-40BC0BB6723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8912" y="1797424"/>
            <a:ext cx="8776138" cy="1524000"/>
          </a:xfrm>
        </p:spPr>
      </p:pic>
      <p:sp>
        <p:nvSpPr>
          <p:cNvPr id="6" name="TextBox 5">
            <a:extLst>
              <a:ext uri="{FF2B5EF4-FFF2-40B4-BE49-F238E27FC236}">
                <a16:creationId xmlns="" xmlns:a16="http://schemas.microsoft.com/office/drawing/2014/main" id="{3F27C6AF-7C63-BA43-9D3B-9299FAF3169E}"/>
              </a:ext>
            </a:extLst>
          </p:cNvPr>
          <p:cNvSpPr txBox="1"/>
          <p:nvPr/>
        </p:nvSpPr>
        <p:spPr>
          <a:xfrm>
            <a:off x="2667000" y="3751730"/>
            <a:ext cx="6999962" cy="2246769"/>
          </a:xfrm>
          <a:prstGeom prst="rect">
            <a:avLst/>
          </a:prstGeom>
          <a:noFill/>
        </p:spPr>
        <p:txBody>
          <a:bodyPr wrap="square" rtlCol="0">
            <a:spAutoFit/>
          </a:bodyPr>
          <a:lstStyle/>
          <a:p>
            <a:r>
              <a:rPr lang="en-US" sz="2800" i="1" dirty="0"/>
              <a:t>battle</a:t>
            </a:r>
            <a:r>
              <a:rPr lang="en-US" sz="2800" dirty="0"/>
              <a:t> is "the kind of word that occurs in Julius Caesar and Henry V"</a:t>
            </a:r>
          </a:p>
          <a:p>
            <a:endParaRPr lang="en-US" sz="2800" dirty="0"/>
          </a:p>
          <a:p>
            <a:r>
              <a:rPr lang="en-US" sz="2800" i="1" dirty="0"/>
              <a:t>fool </a:t>
            </a:r>
            <a:r>
              <a:rPr lang="en-US" sz="2800" dirty="0"/>
              <a:t>is "the kind of word that occurs in comedies, especially Twelfth Night"</a:t>
            </a:r>
          </a:p>
        </p:txBody>
      </p:sp>
    </p:spTree>
    <p:extLst>
      <p:ext uri="{BB962C8B-B14F-4D97-AF65-F5344CB8AC3E}">
        <p14:creationId xmlns:p14="http://schemas.microsoft.com/office/powerpoint/2010/main" val="6573049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7101909" y="5181600"/>
            <a:ext cx="609600" cy="609600"/>
          </a:xfrm>
          <a:prstGeom prst="rect">
            <a:avLst/>
          </a:prstGeom>
          <a:solidFill>
            <a:schemeClr val="tx2">
              <a:lumMod val="60000"/>
              <a:lumOff val="40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2400">
              <a:latin typeface="Lucida Sans" pitchFamily="-65" charset="0"/>
            </a:endParaRPr>
          </a:p>
        </p:txBody>
      </p:sp>
      <p:sp>
        <p:nvSpPr>
          <p:cNvPr id="11" name="Rectangle 10"/>
          <p:cNvSpPr/>
          <p:nvPr/>
        </p:nvSpPr>
        <p:spPr bwMode="auto">
          <a:xfrm>
            <a:off x="8702109" y="5181600"/>
            <a:ext cx="609600" cy="609600"/>
          </a:xfrm>
          <a:prstGeom prst="rect">
            <a:avLst/>
          </a:prstGeom>
          <a:solidFill>
            <a:schemeClr val="tx2">
              <a:lumMod val="60000"/>
              <a:lumOff val="40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2400">
              <a:latin typeface="Lucida Sans" pitchFamily="-65" charset="0"/>
            </a:endParaRPr>
          </a:p>
        </p:txBody>
      </p:sp>
      <p:sp>
        <p:nvSpPr>
          <p:cNvPr id="12" name="Rectangle 11"/>
          <p:cNvSpPr/>
          <p:nvPr/>
        </p:nvSpPr>
        <p:spPr bwMode="auto">
          <a:xfrm>
            <a:off x="5501709" y="5791200"/>
            <a:ext cx="1371600" cy="609600"/>
          </a:xfrm>
          <a:prstGeom prst="rect">
            <a:avLst/>
          </a:prstGeom>
          <a:solidFill>
            <a:schemeClr val="accent2">
              <a:lumMod val="40000"/>
              <a:lumOff val="60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2400">
              <a:latin typeface="Lucida Sans" pitchFamily="-65" charset="0"/>
            </a:endParaRPr>
          </a:p>
        </p:txBody>
      </p:sp>
      <p:sp>
        <p:nvSpPr>
          <p:cNvPr id="13" name="Rectangle 12"/>
          <p:cNvSpPr/>
          <p:nvPr/>
        </p:nvSpPr>
        <p:spPr bwMode="auto">
          <a:xfrm>
            <a:off x="8016309" y="5791200"/>
            <a:ext cx="609600" cy="609600"/>
          </a:xfrm>
          <a:prstGeom prst="rect">
            <a:avLst/>
          </a:prstGeom>
          <a:solidFill>
            <a:schemeClr val="accent2">
              <a:lumMod val="40000"/>
              <a:lumOff val="60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2400">
              <a:latin typeface="Lucida Sans" pitchFamily="-65" charset="0"/>
            </a:endParaRPr>
          </a:p>
        </p:txBody>
      </p:sp>
      <p:sp>
        <p:nvSpPr>
          <p:cNvPr id="2" name="Title 1"/>
          <p:cNvSpPr>
            <a:spLocks noGrp="1"/>
          </p:cNvSpPr>
          <p:nvPr>
            <p:ph type="title"/>
          </p:nvPr>
        </p:nvSpPr>
        <p:spPr>
          <a:xfrm>
            <a:off x="591669" y="163617"/>
            <a:ext cx="10945905" cy="399195"/>
          </a:xfrm>
        </p:spPr>
        <p:txBody>
          <a:bodyPr>
            <a:normAutofit fontScale="90000"/>
          </a:bodyPr>
          <a:lstStyle/>
          <a:p>
            <a:r>
              <a:rPr lang="en-US" sz="3200" dirty="0"/>
              <a:t>More common: word-word </a:t>
            </a:r>
            <a:r>
              <a:rPr lang="en-US" sz="3200" dirty="0" smtClean="0"/>
              <a:t>matrix (or </a:t>
            </a:r>
            <a:r>
              <a:rPr lang="en-US" sz="3200" dirty="0"/>
              <a:t>"term-context matrix")</a:t>
            </a:r>
          </a:p>
        </p:txBody>
      </p:sp>
      <p:sp>
        <p:nvSpPr>
          <p:cNvPr id="3" name="Content Placeholder 2"/>
          <p:cNvSpPr>
            <a:spLocks noGrp="1"/>
          </p:cNvSpPr>
          <p:nvPr>
            <p:ph idx="1"/>
          </p:nvPr>
        </p:nvSpPr>
        <p:spPr>
          <a:xfrm>
            <a:off x="685800" y="6310663"/>
            <a:ext cx="11295529" cy="580792"/>
          </a:xfrm>
        </p:spPr>
        <p:txBody>
          <a:bodyPr/>
          <a:lstStyle/>
          <a:p>
            <a:r>
              <a:rPr lang="en-US" dirty="0"/>
              <a:t>Two </a:t>
            </a:r>
            <a:r>
              <a:rPr lang="en-US" b="1" dirty="0"/>
              <a:t>words</a:t>
            </a:r>
            <a:r>
              <a:rPr lang="en-US" dirty="0"/>
              <a:t> are similar in meaning if their context vectors are similar</a:t>
            </a:r>
          </a:p>
          <a:p>
            <a:endParaRPr lang="en-US" sz="1800" dirty="0"/>
          </a:p>
        </p:txBody>
      </p:sp>
      <p:sp>
        <p:nvSpPr>
          <p:cNvPr id="4" name="Slide Number Placeholder 3"/>
          <p:cNvSpPr>
            <a:spLocks noGrp="1"/>
          </p:cNvSpPr>
          <p:nvPr>
            <p:ph type="sldNum" sz="quarter" idx="4294967295"/>
          </p:nvPr>
        </p:nvSpPr>
        <p:spPr>
          <a:xfrm>
            <a:off x="2388750" y="7239000"/>
            <a:ext cx="1981200" cy="342900"/>
          </a:xfrm>
          <a:prstGeom prst="rect">
            <a:avLst/>
          </a:prstGeom>
        </p:spPr>
        <p:txBody>
          <a:bodyPr/>
          <a:lstStyle/>
          <a:p>
            <a:fld id="{10F35DC5-7E65-8247-99AB-4E984F8A921E}" type="slidenum">
              <a:rPr lang="en-US" smtClean="0"/>
              <a:pPr/>
              <a:t>36</a:t>
            </a:fld>
            <a:endParaRPr lang="en-US"/>
          </a:p>
        </p:txBody>
      </p:sp>
      <p:sp>
        <p:nvSpPr>
          <p:cNvPr id="8" name="Rectangle 4"/>
          <p:cNvSpPr>
            <a:spLocks noChangeArrowheads="1"/>
          </p:cNvSpPr>
          <p:nvPr/>
        </p:nvSpPr>
        <p:spPr bwMode="auto">
          <a:xfrm rot="16200000">
            <a:off x="7142793" y="2343150"/>
            <a:ext cx="304800" cy="5905502"/>
          </a:xfrm>
          <a:prstGeom prst="rect">
            <a:avLst/>
          </a:prstGeom>
          <a:noFill/>
          <a:ln w="9525">
            <a:solidFill>
              <a:srgbClr val="FF0000"/>
            </a:solidFill>
            <a:miter lim="800000"/>
            <a:headEnd/>
            <a:tailEnd/>
          </a:ln>
        </p:spPr>
        <p:txBody>
          <a:bodyPr wrap="none" anchor="ctr">
            <a:prstTxWarp prst="textNoShape">
              <a:avLst/>
            </a:prstTxWarp>
          </a:bodyPr>
          <a:lstStyle/>
          <a:p>
            <a:endParaRPr lang="en-US" dirty="0"/>
          </a:p>
        </p:txBody>
      </p:sp>
      <p:sp>
        <p:nvSpPr>
          <p:cNvPr id="9" name="Rectangle 4"/>
          <p:cNvSpPr>
            <a:spLocks noChangeArrowheads="1"/>
          </p:cNvSpPr>
          <p:nvPr/>
        </p:nvSpPr>
        <p:spPr bwMode="auto">
          <a:xfrm rot="16200000">
            <a:off x="7131555" y="2038350"/>
            <a:ext cx="304798" cy="5905502"/>
          </a:xfrm>
          <a:prstGeom prst="rect">
            <a:avLst/>
          </a:prstGeom>
          <a:noFill/>
          <a:ln w="9525">
            <a:solidFill>
              <a:srgbClr val="FF0000"/>
            </a:solidFill>
            <a:miter lim="800000"/>
            <a:headEnd/>
            <a:tailEnd/>
          </a:ln>
        </p:spPr>
        <p:txBody>
          <a:bodyPr wrap="none" anchor="ctr">
            <a:prstTxWarp prst="textNoShape">
              <a:avLst/>
            </a:prstTxWarp>
          </a:bodyPr>
          <a:lstStyle/>
          <a:p>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806231941"/>
              </p:ext>
            </p:extLst>
          </p:nvPr>
        </p:nvGraphicFramePr>
        <p:xfrm>
          <a:off x="2107660" y="4457700"/>
          <a:ext cx="7987884" cy="4800600"/>
        </p:xfrm>
        <a:graphic>
          <a:graphicData uri="http://schemas.openxmlformats.org/presentationml/2006/ole">
            <mc:AlternateContent xmlns:mc="http://schemas.openxmlformats.org/markup-compatibility/2006">
              <mc:Choice xmlns:v="urn:schemas-microsoft-com:vml" Requires="v">
                <p:oleObj spid="_x0000_s1056" name="Worksheet" r:id="rId3" imgW="7734300" imgH="4648200" progId="Excel.Sheet.12">
                  <p:embed/>
                </p:oleObj>
              </mc:Choice>
              <mc:Fallback>
                <p:oleObj name="Worksheet" r:id="rId3" imgW="7734300" imgH="4648200" progId="Excel.Sheet.12">
                  <p:embed/>
                  <p:pic>
                    <p:nvPicPr>
                      <p:cNvPr id="0" name=""/>
                      <p:cNvPicPr/>
                      <p:nvPr/>
                    </p:nvPicPr>
                    <p:blipFill>
                      <a:blip r:embed="rId4"/>
                      <a:stretch>
                        <a:fillRect/>
                      </a:stretch>
                    </p:blipFill>
                    <p:spPr>
                      <a:xfrm>
                        <a:off x="2107660" y="4457700"/>
                        <a:ext cx="7987884" cy="4800600"/>
                      </a:xfrm>
                      <a:prstGeom prst="rect">
                        <a:avLst/>
                      </a:prstGeom>
                    </p:spPr>
                  </p:pic>
                </p:oleObj>
              </mc:Fallback>
            </mc:AlternateContent>
          </a:graphicData>
        </a:graphic>
      </p:graphicFrame>
      <p:pic>
        <p:nvPicPr>
          <p:cNvPr id="5" name="Picture 4">
            <a:extLst>
              <a:ext uri="{FF2B5EF4-FFF2-40B4-BE49-F238E27FC236}">
                <a16:creationId xmlns="" xmlns:a16="http://schemas.microsoft.com/office/drawing/2014/main" id="{75F3EF14-D0EA-3648-A881-4A5986659734}"/>
              </a:ext>
            </a:extLst>
          </p:cNvPr>
          <p:cNvPicPr>
            <a:picLocks noChangeAspect="1"/>
          </p:cNvPicPr>
          <p:nvPr/>
        </p:nvPicPr>
        <p:blipFill>
          <a:blip r:embed="rId5"/>
          <a:stretch>
            <a:fillRect/>
          </a:stretch>
        </p:blipFill>
        <p:spPr>
          <a:xfrm>
            <a:off x="2402803" y="3548291"/>
            <a:ext cx="7397599" cy="877681"/>
          </a:xfrm>
          <a:prstGeom prst="rect">
            <a:avLst/>
          </a:prstGeom>
        </p:spPr>
      </p:pic>
      <p:sp>
        <p:nvSpPr>
          <p:cNvPr id="6" name="Rectangle 5"/>
          <p:cNvSpPr/>
          <p:nvPr/>
        </p:nvSpPr>
        <p:spPr>
          <a:xfrm>
            <a:off x="492680" y="517521"/>
            <a:ext cx="11389658" cy="2554545"/>
          </a:xfrm>
          <a:prstGeom prst="rect">
            <a:avLst/>
          </a:prstGeom>
        </p:spPr>
        <p:txBody>
          <a:bodyPr wrap="square">
            <a:spAutoFit/>
          </a:bodyPr>
          <a:lstStyle/>
          <a:p>
            <a:pPr marL="285750" indent="-285750">
              <a:buFont typeface="Arial" panose="020B0604020202020204" pitchFamily="34" charset="0"/>
              <a:buChar char="•"/>
            </a:pPr>
            <a:r>
              <a:rPr lang="en-US" sz="2000" dirty="0">
                <a:latin typeface="NimbusRomNo9L-Regu"/>
              </a:rPr>
              <a:t>This matrix is </a:t>
            </a:r>
            <a:r>
              <a:rPr lang="en-US" sz="2000" dirty="0" smtClean="0">
                <a:latin typeface="NimbusRomNo9L-Regu"/>
              </a:rPr>
              <a:t>of </a:t>
            </a:r>
            <a:r>
              <a:rPr lang="en-US" sz="2000" dirty="0">
                <a:latin typeface="NimbusRomNo9L-Regu"/>
              </a:rPr>
              <a:t>dimensionality </a:t>
            </a:r>
            <a:r>
              <a:rPr lang="en-US" sz="2000" dirty="0" smtClean="0">
                <a:latin typeface="CMSY10"/>
              </a:rPr>
              <a:t>|</a:t>
            </a:r>
            <a:r>
              <a:rPr lang="en-US" sz="2000" dirty="0" smtClean="0">
                <a:latin typeface="NimbusRomNo9L-ReguItal"/>
              </a:rPr>
              <a:t>V</a:t>
            </a:r>
            <a:r>
              <a:rPr lang="en-US" sz="2000" dirty="0" smtClean="0">
                <a:latin typeface="CMSY10"/>
              </a:rPr>
              <a:t>| x |</a:t>
            </a:r>
            <a:r>
              <a:rPr lang="en-US" sz="2000" dirty="0" smtClean="0">
                <a:latin typeface="NimbusRomNo9L-ReguItal"/>
              </a:rPr>
              <a:t>V</a:t>
            </a:r>
            <a:r>
              <a:rPr lang="en-US" sz="2000" dirty="0">
                <a:latin typeface="CMSY10"/>
              </a:rPr>
              <a:t>|</a:t>
            </a:r>
            <a:r>
              <a:rPr lang="en-US" sz="2000" dirty="0" smtClean="0">
                <a:latin typeface="CMSY10"/>
              </a:rPr>
              <a:t> </a:t>
            </a:r>
            <a:r>
              <a:rPr lang="en-US" sz="2000" dirty="0">
                <a:latin typeface="NimbusRomNo9L-Regu"/>
              </a:rPr>
              <a:t>and each cell records the number </a:t>
            </a:r>
            <a:r>
              <a:rPr lang="en-US" sz="2000" dirty="0" smtClean="0">
                <a:latin typeface="NimbusRomNo9L-Regu"/>
              </a:rPr>
              <a:t>of times </a:t>
            </a:r>
            <a:r>
              <a:rPr lang="en-US" sz="2000" dirty="0">
                <a:latin typeface="NimbusRomNo9L-Regu"/>
              </a:rPr>
              <a:t>the row (target) word and the column (context) word co-occur in some </a:t>
            </a:r>
            <a:r>
              <a:rPr lang="en-US" sz="2000" dirty="0" smtClean="0">
                <a:latin typeface="NimbusRomNo9L-Regu"/>
              </a:rPr>
              <a:t>context in </a:t>
            </a:r>
            <a:r>
              <a:rPr lang="en-US" sz="2000" dirty="0">
                <a:latin typeface="NimbusRomNo9L-Regu"/>
              </a:rPr>
              <a:t>some training corpus. </a:t>
            </a:r>
            <a:endParaRPr lang="en-US" sz="2000" dirty="0" smtClean="0">
              <a:latin typeface="NimbusRomNo9L-Regu"/>
            </a:endParaRPr>
          </a:p>
          <a:p>
            <a:pPr marL="285750" indent="-285750">
              <a:buFont typeface="Arial" panose="020B0604020202020204" pitchFamily="34" charset="0"/>
              <a:buChar char="•"/>
            </a:pPr>
            <a:r>
              <a:rPr lang="en-US" sz="2000" dirty="0" smtClean="0">
                <a:latin typeface="NimbusRomNo9L-Regu"/>
              </a:rPr>
              <a:t>The </a:t>
            </a:r>
            <a:r>
              <a:rPr lang="en-US" sz="2000" dirty="0">
                <a:latin typeface="NimbusRomNo9L-Regu"/>
              </a:rPr>
              <a:t>context could be the document, in which case the </a:t>
            </a:r>
            <a:r>
              <a:rPr lang="en-US" sz="2000" dirty="0" smtClean="0">
                <a:latin typeface="NimbusRomNo9L-Regu"/>
              </a:rPr>
              <a:t>cell represents </a:t>
            </a:r>
            <a:r>
              <a:rPr lang="en-US" sz="2000" dirty="0">
                <a:latin typeface="NimbusRomNo9L-Regu"/>
              </a:rPr>
              <a:t>the number of times the two words appear in the same document. </a:t>
            </a:r>
            <a:endParaRPr lang="en-US" sz="2000" dirty="0" smtClean="0">
              <a:latin typeface="NimbusRomNo9L-Regu"/>
            </a:endParaRPr>
          </a:p>
          <a:p>
            <a:pPr marL="285750" indent="-285750">
              <a:buFont typeface="Arial" panose="020B0604020202020204" pitchFamily="34" charset="0"/>
              <a:buChar char="•"/>
            </a:pPr>
            <a:r>
              <a:rPr lang="en-US" sz="2000" dirty="0" smtClean="0">
                <a:latin typeface="NimbusRomNo9L-Regu"/>
              </a:rPr>
              <a:t>It is most </a:t>
            </a:r>
            <a:r>
              <a:rPr lang="en-US" sz="2000" dirty="0">
                <a:latin typeface="NimbusRomNo9L-Regu"/>
              </a:rPr>
              <a:t>common, however, to use smaller contexts, generally a window around </a:t>
            </a:r>
            <a:r>
              <a:rPr lang="en-US" sz="2000" dirty="0" smtClean="0">
                <a:latin typeface="NimbusRomNo9L-Regu"/>
              </a:rPr>
              <a:t>the word</a:t>
            </a:r>
            <a:r>
              <a:rPr lang="en-US" sz="2000" dirty="0">
                <a:latin typeface="NimbusRomNo9L-Regu"/>
              </a:rPr>
              <a:t>, for example of 4 words to the left and 4 words to the right, in which </a:t>
            </a:r>
            <a:r>
              <a:rPr lang="en-US" sz="2000" dirty="0" smtClean="0">
                <a:latin typeface="NimbusRomNo9L-Regu"/>
              </a:rPr>
              <a:t>case the </a:t>
            </a:r>
            <a:r>
              <a:rPr lang="en-US" sz="2000" dirty="0">
                <a:latin typeface="NimbusRomNo9L-Regu"/>
              </a:rPr>
              <a:t>cell represents the number of times (in some training corpus) the column </a:t>
            </a:r>
            <a:r>
              <a:rPr lang="en-US" sz="2000" dirty="0" smtClean="0">
                <a:latin typeface="NimbusRomNo9L-Regu"/>
              </a:rPr>
              <a:t>word occurs </a:t>
            </a:r>
            <a:r>
              <a:rPr lang="en-US" sz="2000" dirty="0">
                <a:latin typeface="NimbusRomNo9L-Regu"/>
              </a:rPr>
              <a:t>in such a 4 word window around the row word.</a:t>
            </a:r>
            <a:endParaRPr lang="en-US" sz="2000" dirty="0"/>
          </a:p>
        </p:txBody>
      </p:sp>
      <p:sp>
        <p:nvSpPr>
          <p:cNvPr id="14" name="Rectangle 13"/>
          <p:cNvSpPr/>
          <p:nvPr/>
        </p:nvSpPr>
        <p:spPr>
          <a:xfrm>
            <a:off x="554688" y="3025207"/>
            <a:ext cx="11019865" cy="646331"/>
          </a:xfrm>
          <a:prstGeom prst="rect">
            <a:avLst/>
          </a:prstGeom>
        </p:spPr>
        <p:txBody>
          <a:bodyPr wrap="square">
            <a:spAutoFit/>
          </a:bodyPr>
          <a:lstStyle/>
          <a:p>
            <a:r>
              <a:rPr lang="en-US" dirty="0">
                <a:latin typeface="NimbusRomNo9L-Regu"/>
              </a:rPr>
              <a:t>For example here are 7-word windows surrounding four sample words from </a:t>
            </a:r>
            <a:r>
              <a:rPr lang="en-US" dirty="0" smtClean="0">
                <a:latin typeface="NimbusRomNo9L-Regu"/>
              </a:rPr>
              <a:t>the Brown </a:t>
            </a:r>
            <a:r>
              <a:rPr lang="en-US" dirty="0">
                <a:latin typeface="NimbusRomNo9L-Regu"/>
              </a:rPr>
              <a:t>corpus (just one example of each word):</a:t>
            </a:r>
            <a:endParaRPr lang="en-US" dirty="0"/>
          </a:p>
        </p:txBody>
      </p:sp>
    </p:spTree>
    <p:extLst>
      <p:ext uri="{BB962C8B-B14F-4D97-AF65-F5344CB8AC3E}">
        <p14:creationId xmlns:p14="http://schemas.microsoft.com/office/powerpoint/2010/main" val="716175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8" grpId="0" animBg="1"/>
      <p:bldP spid="8" grpId="1" animBg="1"/>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FB5F2B2-DA96-F749-AC1D-9C11BF68E183}"/>
              </a:ext>
            </a:extLst>
          </p:cNvPr>
          <p:cNvSpPr>
            <a:spLocks noGrp="1"/>
          </p:cNvSpPr>
          <p:nvPr>
            <p:ph type="title"/>
          </p:nvPr>
        </p:nvSpPr>
        <p:spPr/>
        <p:txBody>
          <a:bodyPr/>
          <a:lstStyle/>
          <a:p>
            <a:r>
              <a:rPr lang="en-US" dirty="0" smtClean="0"/>
              <a:t>Visualization of word vectors</a:t>
            </a:r>
            <a:endParaRPr lang="en-US" dirty="0"/>
          </a:p>
        </p:txBody>
      </p:sp>
      <p:pic>
        <p:nvPicPr>
          <p:cNvPr id="5" name="Content Placeholder 4">
            <a:extLst>
              <a:ext uri="{FF2B5EF4-FFF2-40B4-BE49-F238E27FC236}">
                <a16:creationId xmlns="" xmlns:a16="http://schemas.microsoft.com/office/drawing/2014/main" id="{5B414293-A28B-0B4A-860A-D4AA3E9B155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52801" y="2438401"/>
            <a:ext cx="5674287" cy="3749675"/>
          </a:xfrm>
        </p:spPr>
      </p:pic>
    </p:spTree>
    <p:extLst>
      <p:ext uri="{BB962C8B-B14F-4D97-AF65-F5344CB8AC3E}">
        <p14:creationId xmlns:p14="http://schemas.microsoft.com/office/powerpoint/2010/main" val="27776135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30292" y="72386"/>
            <a:ext cx="5973922" cy="526749"/>
          </a:xfrm>
          <a:prstGeom prst="rect">
            <a:avLst/>
          </a:prstGeom>
        </p:spPr>
        <p:txBody>
          <a:bodyPr vert="horz" wrap="square" lIns="0" tIns="33975" rIns="0" bIns="0" rtlCol="0" anchor="ctr">
            <a:spAutoFit/>
          </a:bodyPr>
          <a:lstStyle/>
          <a:p>
            <a:pPr marL="25168">
              <a:lnSpc>
                <a:spcPct val="100000"/>
              </a:lnSpc>
              <a:spcBef>
                <a:spcPts val="268"/>
              </a:spcBef>
            </a:pPr>
            <a:r>
              <a:rPr lang="en-US" sz="3200" dirty="0"/>
              <a:t>Word/Document similarity</a:t>
            </a:r>
            <a:endParaRPr sz="3200" spc="-129" dirty="0"/>
          </a:p>
        </p:txBody>
      </p:sp>
      <p:graphicFrame>
        <p:nvGraphicFramePr>
          <p:cNvPr id="3" name="object 3"/>
          <p:cNvGraphicFramePr>
            <a:graphicFrameLocks noGrp="1"/>
          </p:cNvGraphicFramePr>
          <p:nvPr>
            <p:extLst>
              <p:ext uri="{D42A27DB-BD31-4B8C-83A1-F6EECF244321}">
                <p14:modId xmlns:p14="http://schemas.microsoft.com/office/powerpoint/2010/main" val="1863129629"/>
              </p:ext>
            </p:extLst>
          </p:nvPr>
        </p:nvGraphicFramePr>
        <p:xfrm>
          <a:off x="2195599" y="3192026"/>
          <a:ext cx="2916852" cy="1991964"/>
        </p:xfrm>
        <a:graphic>
          <a:graphicData uri="http://schemas.openxmlformats.org/drawingml/2006/table">
            <a:tbl>
              <a:tblPr firstRow="1" bandRow="1">
                <a:tableStyleId>{2D5ABB26-0587-4C30-8999-92F81FD0307C}</a:tableStyleId>
              </a:tblPr>
              <a:tblGrid>
                <a:gridCol w="912303"/>
                <a:gridCol w="654341"/>
                <a:gridCol w="640499"/>
                <a:gridCol w="709709"/>
              </a:tblGrid>
              <a:tr h="485723">
                <a:tc>
                  <a:txBody>
                    <a:bodyPr/>
                    <a:lstStyle/>
                    <a:p>
                      <a:pPr marL="75565">
                        <a:lnSpc>
                          <a:spcPct val="100000"/>
                        </a:lnSpc>
                        <a:spcBef>
                          <a:spcPts val="204"/>
                        </a:spcBef>
                      </a:pPr>
                      <a:r>
                        <a:rPr sz="2200" spc="-20" dirty="0">
                          <a:latin typeface="Arial"/>
                          <a:cs typeface="Arial"/>
                        </a:rPr>
                        <a:t>Point</a:t>
                      </a:r>
                      <a:endParaRPr sz="2200">
                        <a:latin typeface="Arial"/>
                        <a:cs typeface="Arial"/>
                      </a:endParaRPr>
                    </a:p>
                  </a:txBody>
                  <a:tcPr marL="0" marR="0" marT="51590" marB="0">
                    <a:lnT w="12700">
                      <a:solidFill>
                        <a:srgbClr val="000000"/>
                      </a:solidFill>
                      <a:prstDash val="solid"/>
                    </a:lnT>
                    <a:lnB w="9525">
                      <a:solidFill>
                        <a:srgbClr val="000000"/>
                      </a:solidFill>
                      <a:prstDash val="solid"/>
                    </a:lnB>
                  </a:tcPr>
                </a:tc>
                <a:tc>
                  <a:txBody>
                    <a:bodyPr/>
                    <a:lstStyle/>
                    <a:p>
                      <a:pPr marR="68580" algn="r">
                        <a:lnSpc>
                          <a:spcPct val="100000"/>
                        </a:lnSpc>
                        <a:spcBef>
                          <a:spcPts val="204"/>
                        </a:spcBef>
                      </a:pPr>
                      <a:r>
                        <a:rPr sz="2200" dirty="0">
                          <a:latin typeface="Arial"/>
                          <a:cs typeface="Arial"/>
                        </a:rPr>
                        <a:t>tea</a:t>
                      </a:r>
                      <a:endParaRPr sz="2200">
                        <a:latin typeface="Arial"/>
                        <a:cs typeface="Arial"/>
                      </a:endParaRPr>
                    </a:p>
                  </a:txBody>
                  <a:tcPr marL="0" marR="0" marT="51590" marB="0">
                    <a:lnT w="12700">
                      <a:solidFill>
                        <a:srgbClr val="000000"/>
                      </a:solidFill>
                      <a:prstDash val="solid"/>
                    </a:lnT>
                    <a:lnB w="9525">
                      <a:solidFill>
                        <a:srgbClr val="000000"/>
                      </a:solidFill>
                      <a:prstDash val="solid"/>
                    </a:lnB>
                  </a:tcPr>
                </a:tc>
                <a:tc>
                  <a:txBody>
                    <a:bodyPr/>
                    <a:lstStyle/>
                    <a:p>
                      <a:pPr marR="67945" algn="r">
                        <a:lnSpc>
                          <a:spcPct val="100000"/>
                        </a:lnSpc>
                        <a:spcBef>
                          <a:spcPts val="204"/>
                        </a:spcBef>
                      </a:pPr>
                      <a:r>
                        <a:rPr sz="2200" dirty="0">
                          <a:latin typeface="Arial"/>
                          <a:cs typeface="Arial"/>
                        </a:rPr>
                        <a:t>me</a:t>
                      </a:r>
                      <a:endParaRPr sz="2200">
                        <a:latin typeface="Arial"/>
                        <a:cs typeface="Arial"/>
                      </a:endParaRPr>
                    </a:p>
                  </a:txBody>
                  <a:tcPr marL="0" marR="0" marT="51590" marB="0">
                    <a:lnT w="12700">
                      <a:solidFill>
                        <a:srgbClr val="000000"/>
                      </a:solidFill>
                      <a:prstDash val="solid"/>
                    </a:lnT>
                    <a:lnB w="9525">
                      <a:solidFill>
                        <a:srgbClr val="000000"/>
                      </a:solidFill>
                      <a:prstDash val="solid"/>
                    </a:lnB>
                  </a:tcPr>
                </a:tc>
                <a:tc>
                  <a:txBody>
                    <a:bodyPr/>
                    <a:lstStyle/>
                    <a:p>
                      <a:pPr marR="67945" algn="r">
                        <a:lnSpc>
                          <a:spcPct val="100000"/>
                        </a:lnSpc>
                        <a:spcBef>
                          <a:spcPts val="204"/>
                        </a:spcBef>
                      </a:pPr>
                      <a:r>
                        <a:rPr sz="2200" spc="-35" dirty="0">
                          <a:latin typeface="Arial"/>
                          <a:cs typeface="Arial"/>
                        </a:rPr>
                        <a:t>tw</a:t>
                      </a:r>
                      <a:r>
                        <a:rPr sz="2200" dirty="0">
                          <a:latin typeface="Arial"/>
                          <a:cs typeface="Arial"/>
                        </a:rPr>
                        <a:t>o</a:t>
                      </a:r>
                      <a:endParaRPr sz="2200">
                        <a:latin typeface="Arial"/>
                        <a:cs typeface="Arial"/>
                      </a:endParaRPr>
                    </a:p>
                  </a:txBody>
                  <a:tcPr marL="0" marR="0" marT="51590" marB="0">
                    <a:lnT w="12700">
                      <a:solidFill>
                        <a:srgbClr val="000000"/>
                      </a:solidFill>
                      <a:prstDash val="solid"/>
                    </a:lnT>
                    <a:lnB w="9525">
                      <a:solidFill>
                        <a:srgbClr val="000000"/>
                      </a:solidFill>
                      <a:prstDash val="solid"/>
                    </a:lnB>
                  </a:tcPr>
                </a:tc>
              </a:tr>
              <a:tr h="425320">
                <a:tc>
                  <a:txBody>
                    <a:bodyPr/>
                    <a:lstStyle/>
                    <a:p>
                      <a:pPr marL="75565">
                        <a:lnSpc>
                          <a:spcPct val="100000"/>
                        </a:lnSpc>
                        <a:spcBef>
                          <a:spcPts val="190"/>
                        </a:spcBef>
                      </a:pPr>
                      <a:r>
                        <a:rPr sz="2200" spc="-55" dirty="0">
                          <a:latin typeface="Arial"/>
                          <a:cs typeface="Arial"/>
                        </a:rPr>
                        <a:t>doc1</a:t>
                      </a:r>
                      <a:endParaRPr sz="2200">
                        <a:latin typeface="Arial"/>
                        <a:cs typeface="Arial"/>
                      </a:endParaRPr>
                    </a:p>
                  </a:txBody>
                  <a:tcPr marL="0" marR="0" marT="47817" marB="0">
                    <a:lnT w="9525">
                      <a:solidFill>
                        <a:srgbClr val="000000"/>
                      </a:solidFill>
                      <a:prstDash val="solid"/>
                    </a:lnT>
                  </a:tcPr>
                </a:tc>
                <a:tc>
                  <a:txBody>
                    <a:bodyPr/>
                    <a:lstStyle/>
                    <a:p>
                      <a:pPr marR="67945" algn="r">
                        <a:lnSpc>
                          <a:spcPct val="100000"/>
                        </a:lnSpc>
                        <a:spcBef>
                          <a:spcPts val="190"/>
                        </a:spcBef>
                      </a:pPr>
                      <a:r>
                        <a:rPr sz="2200" dirty="0">
                          <a:latin typeface="Arial"/>
                          <a:cs typeface="Arial"/>
                        </a:rPr>
                        <a:t>2</a:t>
                      </a:r>
                      <a:endParaRPr sz="2200">
                        <a:latin typeface="Arial"/>
                        <a:cs typeface="Arial"/>
                      </a:endParaRPr>
                    </a:p>
                  </a:txBody>
                  <a:tcPr marL="0" marR="0" marT="47817" marB="0">
                    <a:lnT w="9525">
                      <a:solidFill>
                        <a:srgbClr val="000000"/>
                      </a:solidFill>
                      <a:prstDash val="solid"/>
                    </a:lnT>
                  </a:tcPr>
                </a:tc>
                <a:tc>
                  <a:txBody>
                    <a:bodyPr/>
                    <a:lstStyle/>
                    <a:p>
                      <a:pPr marR="67945" algn="r">
                        <a:lnSpc>
                          <a:spcPct val="100000"/>
                        </a:lnSpc>
                        <a:spcBef>
                          <a:spcPts val="190"/>
                        </a:spcBef>
                      </a:pPr>
                      <a:r>
                        <a:rPr sz="2200" dirty="0">
                          <a:latin typeface="Arial"/>
                          <a:cs typeface="Arial"/>
                        </a:rPr>
                        <a:t>0</a:t>
                      </a:r>
                      <a:endParaRPr sz="2200">
                        <a:latin typeface="Arial"/>
                        <a:cs typeface="Arial"/>
                      </a:endParaRPr>
                    </a:p>
                  </a:txBody>
                  <a:tcPr marL="0" marR="0" marT="47817" marB="0">
                    <a:lnT w="9525">
                      <a:solidFill>
                        <a:srgbClr val="000000"/>
                      </a:solidFill>
                      <a:prstDash val="solid"/>
                    </a:lnT>
                  </a:tcPr>
                </a:tc>
                <a:tc>
                  <a:txBody>
                    <a:bodyPr/>
                    <a:lstStyle/>
                    <a:p>
                      <a:pPr marR="67945" algn="r">
                        <a:lnSpc>
                          <a:spcPct val="100000"/>
                        </a:lnSpc>
                        <a:spcBef>
                          <a:spcPts val="190"/>
                        </a:spcBef>
                      </a:pPr>
                      <a:r>
                        <a:rPr sz="2200" dirty="0">
                          <a:latin typeface="Arial"/>
                          <a:cs typeface="Arial"/>
                        </a:rPr>
                        <a:t>2</a:t>
                      </a:r>
                      <a:endParaRPr sz="2200">
                        <a:latin typeface="Arial"/>
                        <a:cs typeface="Arial"/>
                      </a:endParaRPr>
                    </a:p>
                  </a:txBody>
                  <a:tcPr marL="0" marR="0" marT="47817" marB="0">
                    <a:lnT w="9525">
                      <a:solidFill>
                        <a:srgbClr val="000000"/>
                      </a:solidFill>
                      <a:prstDash val="solid"/>
                    </a:lnT>
                  </a:tcPr>
                </a:tc>
              </a:tr>
              <a:tr h="339754">
                <a:tc>
                  <a:txBody>
                    <a:bodyPr/>
                    <a:lstStyle/>
                    <a:p>
                      <a:pPr marL="75565">
                        <a:lnSpc>
                          <a:spcPts val="1175"/>
                        </a:lnSpc>
                      </a:pPr>
                      <a:r>
                        <a:rPr sz="2200" spc="-55" dirty="0">
                          <a:latin typeface="Arial"/>
                          <a:cs typeface="Arial"/>
                        </a:rPr>
                        <a:t>doc2</a:t>
                      </a:r>
                      <a:endParaRPr sz="2200">
                        <a:latin typeface="Arial"/>
                        <a:cs typeface="Arial"/>
                      </a:endParaRPr>
                    </a:p>
                  </a:txBody>
                  <a:tcPr marL="0" marR="0" marT="0" marB="0"/>
                </a:tc>
                <a:tc>
                  <a:txBody>
                    <a:bodyPr/>
                    <a:lstStyle/>
                    <a:p>
                      <a:pPr marR="67945" algn="r">
                        <a:lnSpc>
                          <a:spcPts val="1175"/>
                        </a:lnSpc>
                      </a:pPr>
                      <a:r>
                        <a:rPr sz="2200" dirty="0">
                          <a:latin typeface="Arial"/>
                          <a:cs typeface="Arial"/>
                        </a:rPr>
                        <a:t>2</a:t>
                      </a:r>
                      <a:endParaRPr sz="2200">
                        <a:latin typeface="Arial"/>
                        <a:cs typeface="Arial"/>
                      </a:endParaRPr>
                    </a:p>
                  </a:txBody>
                  <a:tcPr marL="0" marR="0" marT="0" marB="0"/>
                </a:tc>
                <a:tc>
                  <a:txBody>
                    <a:bodyPr/>
                    <a:lstStyle/>
                    <a:p>
                      <a:pPr marR="67945" algn="r">
                        <a:lnSpc>
                          <a:spcPts val="1175"/>
                        </a:lnSpc>
                      </a:pPr>
                      <a:r>
                        <a:rPr sz="2200" dirty="0">
                          <a:latin typeface="Arial"/>
                          <a:cs typeface="Arial"/>
                        </a:rPr>
                        <a:t>1</a:t>
                      </a:r>
                      <a:endParaRPr sz="2200">
                        <a:latin typeface="Arial"/>
                        <a:cs typeface="Arial"/>
                      </a:endParaRPr>
                    </a:p>
                  </a:txBody>
                  <a:tcPr marL="0" marR="0" marT="0" marB="0"/>
                </a:tc>
                <a:tc>
                  <a:txBody>
                    <a:bodyPr/>
                    <a:lstStyle/>
                    <a:p>
                      <a:pPr marR="67945" algn="r">
                        <a:lnSpc>
                          <a:spcPts val="1175"/>
                        </a:lnSpc>
                      </a:pPr>
                      <a:r>
                        <a:rPr sz="2200" dirty="0">
                          <a:latin typeface="Arial"/>
                          <a:cs typeface="Arial"/>
                        </a:rPr>
                        <a:t>0</a:t>
                      </a:r>
                      <a:endParaRPr sz="2200">
                        <a:latin typeface="Arial"/>
                        <a:cs typeface="Arial"/>
                      </a:endParaRPr>
                    </a:p>
                  </a:txBody>
                  <a:tcPr marL="0" marR="0" marT="0" marB="0"/>
                </a:tc>
              </a:tr>
              <a:tr h="339754">
                <a:tc>
                  <a:txBody>
                    <a:bodyPr/>
                    <a:lstStyle/>
                    <a:p>
                      <a:pPr marL="75565">
                        <a:lnSpc>
                          <a:spcPts val="1175"/>
                        </a:lnSpc>
                      </a:pPr>
                      <a:r>
                        <a:rPr sz="2200" spc="-55" dirty="0">
                          <a:latin typeface="Arial"/>
                          <a:cs typeface="Arial"/>
                        </a:rPr>
                        <a:t>doc3</a:t>
                      </a:r>
                      <a:endParaRPr sz="2200">
                        <a:latin typeface="Arial"/>
                        <a:cs typeface="Arial"/>
                      </a:endParaRPr>
                    </a:p>
                  </a:txBody>
                  <a:tcPr marL="0" marR="0" marT="0" marB="0"/>
                </a:tc>
                <a:tc>
                  <a:txBody>
                    <a:bodyPr/>
                    <a:lstStyle/>
                    <a:p>
                      <a:pPr marR="67945" algn="r">
                        <a:lnSpc>
                          <a:spcPts val="1175"/>
                        </a:lnSpc>
                      </a:pPr>
                      <a:r>
                        <a:rPr sz="2200" dirty="0">
                          <a:latin typeface="Arial"/>
                          <a:cs typeface="Arial"/>
                        </a:rPr>
                        <a:t>0</a:t>
                      </a:r>
                      <a:endParaRPr sz="2200">
                        <a:latin typeface="Arial"/>
                        <a:cs typeface="Arial"/>
                      </a:endParaRPr>
                    </a:p>
                  </a:txBody>
                  <a:tcPr marL="0" marR="0" marT="0" marB="0"/>
                </a:tc>
                <a:tc>
                  <a:txBody>
                    <a:bodyPr/>
                    <a:lstStyle/>
                    <a:p>
                      <a:pPr marR="67945" algn="r">
                        <a:lnSpc>
                          <a:spcPts val="1175"/>
                        </a:lnSpc>
                      </a:pPr>
                      <a:r>
                        <a:rPr sz="2200" dirty="0">
                          <a:latin typeface="Arial"/>
                          <a:cs typeface="Arial"/>
                        </a:rPr>
                        <a:t>2</a:t>
                      </a:r>
                      <a:endParaRPr sz="2200">
                        <a:latin typeface="Arial"/>
                        <a:cs typeface="Arial"/>
                      </a:endParaRPr>
                    </a:p>
                  </a:txBody>
                  <a:tcPr marL="0" marR="0" marT="0" marB="0"/>
                </a:tc>
                <a:tc>
                  <a:txBody>
                    <a:bodyPr/>
                    <a:lstStyle/>
                    <a:p>
                      <a:pPr marR="67945" algn="r">
                        <a:lnSpc>
                          <a:spcPts val="1175"/>
                        </a:lnSpc>
                      </a:pPr>
                      <a:r>
                        <a:rPr sz="2200" dirty="0">
                          <a:latin typeface="Arial"/>
                          <a:cs typeface="Arial"/>
                        </a:rPr>
                        <a:t>0</a:t>
                      </a:r>
                      <a:endParaRPr sz="2200">
                        <a:latin typeface="Arial"/>
                        <a:cs typeface="Arial"/>
                      </a:endParaRPr>
                    </a:p>
                  </a:txBody>
                  <a:tcPr marL="0" marR="0" marT="0" marB="0"/>
                </a:tc>
              </a:tr>
              <a:tr h="401413">
                <a:tc>
                  <a:txBody>
                    <a:bodyPr/>
                    <a:lstStyle/>
                    <a:p>
                      <a:pPr marL="75565">
                        <a:lnSpc>
                          <a:spcPts val="1175"/>
                        </a:lnSpc>
                      </a:pPr>
                      <a:r>
                        <a:rPr sz="2200" spc="-55" dirty="0">
                          <a:latin typeface="Arial"/>
                          <a:cs typeface="Arial"/>
                        </a:rPr>
                        <a:t>doc4</a:t>
                      </a:r>
                      <a:endParaRPr sz="2200">
                        <a:latin typeface="Arial"/>
                        <a:cs typeface="Arial"/>
                      </a:endParaRPr>
                    </a:p>
                  </a:txBody>
                  <a:tcPr marL="0" marR="0" marT="0" marB="0">
                    <a:lnB w="12700">
                      <a:solidFill>
                        <a:srgbClr val="000000"/>
                      </a:solidFill>
                      <a:prstDash val="solid"/>
                    </a:lnB>
                  </a:tcPr>
                </a:tc>
                <a:tc>
                  <a:txBody>
                    <a:bodyPr/>
                    <a:lstStyle/>
                    <a:p>
                      <a:pPr marR="67945" algn="r">
                        <a:lnSpc>
                          <a:spcPts val="1175"/>
                        </a:lnSpc>
                      </a:pPr>
                      <a:r>
                        <a:rPr sz="2200" dirty="0">
                          <a:latin typeface="Arial"/>
                          <a:cs typeface="Arial"/>
                        </a:rPr>
                        <a:t>5</a:t>
                      </a:r>
                      <a:endParaRPr sz="2200">
                        <a:latin typeface="Arial"/>
                        <a:cs typeface="Arial"/>
                      </a:endParaRPr>
                    </a:p>
                  </a:txBody>
                  <a:tcPr marL="0" marR="0" marT="0" marB="0">
                    <a:lnB w="12700">
                      <a:solidFill>
                        <a:srgbClr val="000000"/>
                      </a:solidFill>
                      <a:prstDash val="solid"/>
                    </a:lnB>
                  </a:tcPr>
                </a:tc>
                <a:tc>
                  <a:txBody>
                    <a:bodyPr/>
                    <a:lstStyle/>
                    <a:p>
                      <a:pPr marR="67945" algn="r">
                        <a:lnSpc>
                          <a:spcPts val="1175"/>
                        </a:lnSpc>
                      </a:pPr>
                      <a:r>
                        <a:rPr sz="2200" dirty="0">
                          <a:latin typeface="Arial"/>
                          <a:cs typeface="Arial"/>
                        </a:rPr>
                        <a:t>0</a:t>
                      </a:r>
                      <a:endParaRPr sz="2200">
                        <a:latin typeface="Arial"/>
                        <a:cs typeface="Arial"/>
                      </a:endParaRPr>
                    </a:p>
                  </a:txBody>
                  <a:tcPr marL="0" marR="0" marT="0" marB="0">
                    <a:lnB w="12700">
                      <a:solidFill>
                        <a:srgbClr val="000000"/>
                      </a:solidFill>
                      <a:prstDash val="solid"/>
                    </a:lnB>
                  </a:tcPr>
                </a:tc>
                <a:tc>
                  <a:txBody>
                    <a:bodyPr/>
                    <a:lstStyle/>
                    <a:p>
                      <a:pPr marR="67945" algn="r">
                        <a:lnSpc>
                          <a:spcPts val="1175"/>
                        </a:lnSpc>
                      </a:pPr>
                      <a:r>
                        <a:rPr sz="2200" dirty="0">
                          <a:latin typeface="Arial"/>
                          <a:cs typeface="Arial"/>
                        </a:rPr>
                        <a:t>7</a:t>
                      </a:r>
                    </a:p>
                  </a:txBody>
                  <a:tcPr marL="0" marR="0" marT="0" marB="0">
                    <a:lnB w="12700">
                      <a:solidFill>
                        <a:srgbClr val="000000"/>
                      </a:solidFill>
                      <a:prstDash val="solid"/>
                    </a:lnB>
                  </a:tcPr>
                </a:tc>
              </a:tr>
            </a:tbl>
          </a:graphicData>
        </a:graphic>
      </p:graphicFrame>
      <p:sp>
        <p:nvSpPr>
          <p:cNvPr id="4" name="object 4"/>
          <p:cNvSpPr/>
          <p:nvPr/>
        </p:nvSpPr>
        <p:spPr>
          <a:xfrm>
            <a:off x="6010392" y="4052406"/>
            <a:ext cx="1182848" cy="649308"/>
          </a:xfrm>
          <a:custGeom>
            <a:avLst/>
            <a:gdLst/>
            <a:ahLst/>
            <a:cxnLst/>
            <a:rect l="l" t="t" r="r" b="b"/>
            <a:pathLst>
              <a:path w="596900" h="327660">
                <a:moveTo>
                  <a:pt x="0" y="327472"/>
                </a:moveTo>
                <a:lnTo>
                  <a:pt x="596755" y="0"/>
                </a:lnTo>
              </a:path>
            </a:pathLst>
          </a:custGeom>
          <a:ln w="9330">
            <a:solidFill>
              <a:srgbClr val="BEBEBE"/>
            </a:solidFill>
          </a:ln>
        </p:spPr>
        <p:txBody>
          <a:bodyPr wrap="square" lIns="0" tIns="0" rIns="0" bIns="0" rtlCol="0"/>
          <a:lstStyle/>
          <a:p>
            <a:endParaRPr sz="3567"/>
          </a:p>
        </p:txBody>
      </p:sp>
      <p:sp>
        <p:nvSpPr>
          <p:cNvPr id="5" name="object 5"/>
          <p:cNvSpPr/>
          <p:nvPr/>
        </p:nvSpPr>
        <p:spPr>
          <a:xfrm>
            <a:off x="6314441" y="4052406"/>
            <a:ext cx="1182848" cy="649308"/>
          </a:xfrm>
          <a:custGeom>
            <a:avLst/>
            <a:gdLst/>
            <a:ahLst/>
            <a:cxnLst/>
            <a:rect l="l" t="t" r="r" b="b"/>
            <a:pathLst>
              <a:path w="596900" h="327660">
                <a:moveTo>
                  <a:pt x="0" y="327472"/>
                </a:moveTo>
                <a:lnTo>
                  <a:pt x="596755" y="0"/>
                </a:lnTo>
              </a:path>
            </a:pathLst>
          </a:custGeom>
          <a:ln w="9330">
            <a:solidFill>
              <a:srgbClr val="BEBEBE"/>
            </a:solidFill>
          </a:ln>
        </p:spPr>
        <p:txBody>
          <a:bodyPr wrap="square" lIns="0" tIns="0" rIns="0" bIns="0" rtlCol="0"/>
          <a:lstStyle/>
          <a:p>
            <a:endParaRPr sz="3567"/>
          </a:p>
        </p:txBody>
      </p:sp>
      <p:sp>
        <p:nvSpPr>
          <p:cNvPr id="6" name="object 6"/>
          <p:cNvSpPr/>
          <p:nvPr/>
        </p:nvSpPr>
        <p:spPr>
          <a:xfrm>
            <a:off x="6618488" y="4052406"/>
            <a:ext cx="1182848" cy="649308"/>
          </a:xfrm>
          <a:custGeom>
            <a:avLst/>
            <a:gdLst/>
            <a:ahLst/>
            <a:cxnLst/>
            <a:rect l="l" t="t" r="r" b="b"/>
            <a:pathLst>
              <a:path w="596900" h="327660">
                <a:moveTo>
                  <a:pt x="0" y="327472"/>
                </a:moveTo>
                <a:lnTo>
                  <a:pt x="596841" y="0"/>
                </a:lnTo>
              </a:path>
            </a:pathLst>
          </a:custGeom>
          <a:ln w="9330">
            <a:solidFill>
              <a:srgbClr val="BEBEBE"/>
            </a:solidFill>
          </a:ln>
        </p:spPr>
        <p:txBody>
          <a:bodyPr wrap="square" lIns="0" tIns="0" rIns="0" bIns="0" rtlCol="0"/>
          <a:lstStyle/>
          <a:p>
            <a:endParaRPr sz="3567"/>
          </a:p>
        </p:txBody>
      </p:sp>
      <p:sp>
        <p:nvSpPr>
          <p:cNvPr id="7" name="object 7"/>
          <p:cNvSpPr/>
          <p:nvPr/>
        </p:nvSpPr>
        <p:spPr>
          <a:xfrm>
            <a:off x="6922707" y="4052406"/>
            <a:ext cx="1182848" cy="649308"/>
          </a:xfrm>
          <a:custGeom>
            <a:avLst/>
            <a:gdLst/>
            <a:ahLst/>
            <a:cxnLst/>
            <a:rect l="l" t="t" r="r" b="b"/>
            <a:pathLst>
              <a:path w="596900" h="327660">
                <a:moveTo>
                  <a:pt x="0" y="327472"/>
                </a:moveTo>
                <a:lnTo>
                  <a:pt x="596755" y="0"/>
                </a:lnTo>
              </a:path>
            </a:pathLst>
          </a:custGeom>
          <a:ln w="9330">
            <a:solidFill>
              <a:srgbClr val="BEBEBE"/>
            </a:solidFill>
          </a:ln>
        </p:spPr>
        <p:txBody>
          <a:bodyPr wrap="square" lIns="0" tIns="0" rIns="0" bIns="0" rtlCol="0"/>
          <a:lstStyle/>
          <a:p>
            <a:endParaRPr sz="3567"/>
          </a:p>
        </p:txBody>
      </p:sp>
      <p:sp>
        <p:nvSpPr>
          <p:cNvPr id="8" name="object 8"/>
          <p:cNvSpPr/>
          <p:nvPr/>
        </p:nvSpPr>
        <p:spPr>
          <a:xfrm>
            <a:off x="7226755" y="4052406"/>
            <a:ext cx="1182848" cy="649308"/>
          </a:xfrm>
          <a:custGeom>
            <a:avLst/>
            <a:gdLst/>
            <a:ahLst/>
            <a:cxnLst/>
            <a:rect l="l" t="t" r="r" b="b"/>
            <a:pathLst>
              <a:path w="596900" h="327660">
                <a:moveTo>
                  <a:pt x="0" y="327472"/>
                </a:moveTo>
                <a:lnTo>
                  <a:pt x="596755" y="0"/>
                </a:lnTo>
              </a:path>
            </a:pathLst>
          </a:custGeom>
          <a:ln w="9330">
            <a:solidFill>
              <a:srgbClr val="BEBEBE"/>
            </a:solidFill>
          </a:ln>
        </p:spPr>
        <p:txBody>
          <a:bodyPr wrap="square" lIns="0" tIns="0" rIns="0" bIns="0" rtlCol="0"/>
          <a:lstStyle/>
          <a:p>
            <a:endParaRPr sz="3567"/>
          </a:p>
        </p:txBody>
      </p:sp>
      <p:sp>
        <p:nvSpPr>
          <p:cNvPr id="9" name="object 9"/>
          <p:cNvSpPr/>
          <p:nvPr/>
        </p:nvSpPr>
        <p:spPr>
          <a:xfrm>
            <a:off x="7530804" y="4052406"/>
            <a:ext cx="1182848" cy="649308"/>
          </a:xfrm>
          <a:custGeom>
            <a:avLst/>
            <a:gdLst/>
            <a:ahLst/>
            <a:cxnLst/>
            <a:rect l="l" t="t" r="r" b="b"/>
            <a:pathLst>
              <a:path w="596900" h="327660">
                <a:moveTo>
                  <a:pt x="0" y="327472"/>
                </a:moveTo>
                <a:lnTo>
                  <a:pt x="596755" y="0"/>
                </a:lnTo>
              </a:path>
            </a:pathLst>
          </a:custGeom>
          <a:ln w="9330">
            <a:solidFill>
              <a:srgbClr val="BEBEBE"/>
            </a:solidFill>
          </a:ln>
        </p:spPr>
        <p:txBody>
          <a:bodyPr wrap="square" lIns="0" tIns="0" rIns="0" bIns="0" rtlCol="0"/>
          <a:lstStyle/>
          <a:p>
            <a:endParaRPr sz="3567"/>
          </a:p>
        </p:txBody>
      </p:sp>
      <p:sp>
        <p:nvSpPr>
          <p:cNvPr id="10" name="object 10"/>
          <p:cNvSpPr/>
          <p:nvPr/>
        </p:nvSpPr>
        <p:spPr>
          <a:xfrm>
            <a:off x="7835021" y="4052406"/>
            <a:ext cx="1182848" cy="649308"/>
          </a:xfrm>
          <a:custGeom>
            <a:avLst/>
            <a:gdLst/>
            <a:ahLst/>
            <a:cxnLst/>
            <a:rect l="l" t="t" r="r" b="b"/>
            <a:pathLst>
              <a:path w="596900" h="327660">
                <a:moveTo>
                  <a:pt x="0" y="327472"/>
                </a:moveTo>
                <a:lnTo>
                  <a:pt x="596755" y="0"/>
                </a:lnTo>
              </a:path>
            </a:pathLst>
          </a:custGeom>
          <a:ln w="9330">
            <a:solidFill>
              <a:srgbClr val="BEBEBE"/>
            </a:solidFill>
          </a:ln>
        </p:spPr>
        <p:txBody>
          <a:bodyPr wrap="square" lIns="0" tIns="0" rIns="0" bIns="0" rtlCol="0"/>
          <a:lstStyle/>
          <a:p>
            <a:endParaRPr sz="3567"/>
          </a:p>
        </p:txBody>
      </p:sp>
      <p:sp>
        <p:nvSpPr>
          <p:cNvPr id="11" name="object 11"/>
          <p:cNvSpPr/>
          <p:nvPr/>
        </p:nvSpPr>
        <p:spPr>
          <a:xfrm>
            <a:off x="8139070" y="4052406"/>
            <a:ext cx="1182848" cy="649308"/>
          </a:xfrm>
          <a:custGeom>
            <a:avLst/>
            <a:gdLst/>
            <a:ahLst/>
            <a:cxnLst/>
            <a:rect l="l" t="t" r="r" b="b"/>
            <a:pathLst>
              <a:path w="596900" h="327660">
                <a:moveTo>
                  <a:pt x="0" y="327472"/>
                </a:moveTo>
                <a:lnTo>
                  <a:pt x="596755" y="0"/>
                </a:lnTo>
              </a:path>
            </a:pathLst>
          </a:custGeom>
          <a:ln w="9330">
            <a:solidFill>
              <a:srgbClr val="BEBEBE"/>
            </a:solidFill>
          </a:ln>
        </p:spPr>
        <p:txBody>
          <a:bodyPr wrap="square" lIns="0" tIns="0" rIns="0" bIns="0" rtlCol="0"/>
          <a:lstStyle/>
          <a:p>
            <a:endParaRPr sz="3567"/>
          </a:p>
        </p:txBody>
      </p:sp>
      <p:sp>
        <p:nvSpPr>
          <p:cNvPr id="12" name="object 12"/>
          <p:cNvSpPr/>
          <p:nvPr/>
        </p:nvSpPr>
        <p:spPr>
          <a:xfrm>
            <a:off x="6010392" y="4701342"/>
            <a:ext cx="2129126" cy="0"/>
          </a:xfrm>
          <a:custGeom>
            <a:avLst/>
            <a:gdLst/>
            <a:ahLst/>
            <a:cxnLst/>
            <a:rect l="l" t="t" r="r" b="b"/>
            <a:pathLst>
              <a:path w="1074420">
                <a:moveTo>
                  <a:pt x="0" y="0"/>
                </a:moveTo>
                <a:lnTo>
                  <a:pt x="1074194" y="0"/>
                </a:lnTo>
              </a:path>
            </a:pathLst>
          </a:custGeom>
          <a:ln w="10203">
            <a:solidFill>
              <a:srgbClr val="BEBEBE"/>
            </a:solidFill>
          </a:ln>
        </p:spPr>
        <p:txBody>
          <a:bodyPr wrap="square" lIns="0" tIns="0" rIns="0" bIns="0" rtlCol="0"/>
          <a:lstStyle/>
          <a:p>
            <a:endParaRPr sz="3567"/>
          </a:p>
        </p:txBody>
      </p:sp>
      <p:sp>
        <p:nvSpPr>
          <p:cNvPr id="13" name="object 13"/>
          <p:cNvSpPr/>
          <p:nvPr/>
        </p:nvSpPr>
        <p:spPr>
          <a:xfrm>
            <a:off x="6179233" y="4608599"/>
            <a:ext cx="2129126" cy="0"/>
          </a:xfrm>
          <a:custGeom>
            <a:avLst/>
            <a:gdLst/>
            <a:ahLst/>
            <a:cxnLst/>
            <a:rect l="l" t="t" r="r" b="b"/>
            <a:pathLst>
              <a:path w="1074420">
                <a:moveTo>
                  <a:pt x="0" y="0"/>
                </a:moveTo>
                <a:lnTo>
                  <a:pt x="1074194" y="0"/>
                </a:lnTo>
              </a:path>
            </a:pathLst>
          </a:custGeom>
          <a:ln w="10203">
            <a:solidFill>
              <a:srgbClr val="BEBEBE"/>
            </a:solidFill>
          </a:ln>
        </p:spPr>
        <p:txBody>
          <a:bodyPr wrap="square" lIns="0" tIns="0" rIns="0" bIns="0" rtlCol="0"/>
          <a:lstStyle/>
          <a:p>
            <a:endParaRPr sz="3567"/>
          </a:p>
        </p:txBody>
      </p:sp>
      <p:sp>
        <p:nvSpPr>
          <p:cNvPr id="14" name="object 14"/>
          <p:cNvSpPr/>
          <p:nvPr/>
        </p:nvSpPr>
        <p:spPr>
          <a:xfrm>
            <a:off x="6348242" y="4515855"/>
            <a:ext cx="2129126" cy="0"/>
          </a:xfrm>
          <a:custGeom>
            <a:avLst/>
            <a:gdLst/>
            <a:ahLst/>
            <a:cxnLst/>
            <a:rect l="l" t="t" r="r" b="b"/>
            <a:pathLst>
              <a:path w="1074420">
                <a:moveTo>
                  <a:pt x="0" y="0"/>
                </a:moveTo>
                <a:lnTo>
                  <a:pt x="1074194" y="0"/>
                </a:lnTo>
              </a:path>
            </a:pathLst>
          </a:custGeom>
          <a:ln w="10203">
            <a:solidFill>
              <a:srgbClr val="BEBEBE"/>
            </a:solidFill>
          </a:ln>
        </p:spPr>
        <p:txBody>
          <a:bodyPr wrap="square" lIns="0" tIns="0" rIns="0" bIns="0" rtlCol="0"/>
          <a:lstStyle/>
          <a:p>
            <a:endParaRPr sz="3567"/>
          </a:p>
        </p:txBody>
      </p:sp>
      <p:sp>
        <p:nvSpPr>
          <p:cNvPr id="15" name="object 15"/>
          <p:cNvSpPr/>
          <p:nvPr/>
        </p:nvSpPr>
        <p:spPr>
          <a:xfrm>
            <a:off x="6517253" y="4423382"/>
            <a:ext cx="2129126" cy="0"/>
          </a:xfrm>
          <a:custGeom>
            <a:avLst/>
            <a:gdLst/>
            <a:ahLst/>
            <a:cxnLst/>
            <a:rect l="l" t="t" r="r" b="b"/>
            <a:pathLst>
              <a:path w="1074420">
                <a:moveTo>
                  <a:pt x="0" y="0"/>
                </a:moveTo>
                <a:lnTo>
                  <a:pt x="1074194" y="0"/>
                </a:lnTo>
              </a:path>
            </a:pathLst>
          </a:custGeom>
          <a:ln w="10203">
            <a:solidFill>
              <a:srgbClr val="BEBEBE"/>
            </a:solidFill>
          </a:ln>
        </p:spPr>
        <p:txBody>
          <a:bodyPr wrap="square" lIns="0" tIns="0" rIns="0" bIns="0" rtlCol="0"/>
          <a:lstStyle/>
          <a:p>
            <a:endParaRPr sz="3567"/>
          </a:p>
        </p:txBody>
      </p:sp>
      <p:sp>
        <p:nvSpPr>
          <p:cNvPr id="16" name="object 16"/>
          <p:cNvSpPr/>
          <p:nvPr/>
        </p:nvSpPr>
        <p:spPr>
          <a:xfrm>
            <a:off x="6686092" y="4330638"/>
            <a:ext cx="2129126" cy="0"/>
          </a:xfrm>
          <a:custGeom>
            <a:avLst/>
            <a:gdLst/>
            <a:ahLst/>
            <a:cxnLst/>
            <a:rect l="l" t="t" r="r" b="b"/>
            <a:pathLst>
              <a:path w="1074420">
                <a:moveTo>
                  <a:pt x="0" y="0"/>
                </a:moveTo>
                <a:lnTo>
                  <a:pt x="1074194" y="0"/>
                </a:lnTo>
              </a:path>
            </a:pathLst>
          </a:custGeom>
          <a:ln w="10203">
            <a:solidFill>
              <a:srgbClr val="BEBEBE"/>
            </a:solidFill>
          </a:ln>
        </p:spPr>
        <p:txBody>
          <a:bodyPr wrap="square" lIns="0" tIns="0" rIns="0" bIns="0" rtlCol="0"/>
          <a:lstStyle/>
          <a:p>
            <a:endParaRPr sz="3567"/>
          </a:p>
        </p:txBody>
      </p:sp>
      <p:sp>
        <p:nvSpPr>
          <p:cNvPr id="17" name="object 17"/>
          <p:cNvSpPr/>
          <p:nvPr/>
        </p:nvSpPr>
        <p:spPr>
          <a:xfrm>
            <a:off x="6855103" y="4237893"/>
            <a:ext cx="2129126" cy="0"/>
          </a:xfrm>
          <a:custGeom>
            <a:avLst/>
            <a:gdLst/>
            <a:ahLst/>
            <a:cxnLst/>
            <a:rect l="l" t="t" r="r" b="b"/>
            <a:pathLst>
              <a:path w="1074420">
                <a:moveTo>
                  <a:pt x="0" y="0"/>
                </a:moveTo>
                <a:lnTo>
                  <a:pt x="1074194" y="0"/>
                </a:lnTo>
              </a:path>
            </a:pathLst>
          </a:custGeom>
          <a:ln w="10203">
            <a:solidFill>
              <a:srgbClr val="BEBEBE"/>
            </a:solidFill>
          </a:ln>
        </p:spPr>
        <p:txBody>
          <a:bodyPr wrap="square" lIns="0" tIns="0" rIns="0" bIns="0" rtlCol="0"/>
          <a:lstStyle/>
          <a:p>
            <a:endParaRPr sz="3567"/>
          </a:p>
        </p:txBody>
      </p:sp>
      <p:sp>
        <p:nvSpPr>
          <p:cNvPr id="18" name="object 18"/>
          <p:cNvSpPr/>
          <p:nvPr/>
        </p:nvSpPr>
        <p:spPr>
          <a:xfrm>
            <a:off x="7023943" y="4145150"/>
            <a:ext cx="2129126" cy="0"/>
          </a:xfrm>
          <a:custGeom>
            <a:avLst/>
            <a:gdLst/>
            <a:ahLst/>
            <a:cxnLst/>
            <a:rect l="l" t="t" r="r" b="b"/>
            <a:pathLst>
              <a:path w="1074420">
                <a:moveTo>
                  <a:pt x="0" y="0"/>
                </a:moveTo>
                <a:lnTo>
                  <a:pt x="1074194" y="0"/>
                </a:lnTo>
              </a:path>
            </a:pathLst>
          </a:custGeom>
          <a:ln w="10203">
            <a:solidFill>
              <a:srgbClr val="BEBEBE"/>
            </a:solidFill>
          </a:ln>
        </p:spPr>
        <p:txBody>
          <a:bodyPr wrap="square" lIns="0" tIns="0" rIns="0" bIns="0" rtlCol="0"/>
          <a:lstStyle/>
          <a:p>
            <a:endParaRPr sz="3567"/>
          </a:p>
        </p:txBody>
      </p:sp>
      <p:sp>
        <p:nvSpPr>
          <p:cNvPr id="19" name="object 19"/>
          <p:cNvSpPr/>
          <p:nvPr/>
        </p:nvSpPr>
        <p:spPr>
          <a:xfrm>
            <a:off x="7192952" y="4052407"/>
            <a:ext cx="2129126" cy="0"/>
          </a:xfrm>
          <a:custGeom>
            <a:avLst/>
            <a:gdLst/>
            <a:ahLst/>
            <a:cxnLst/>
            <a:rect l="l" t="t" r="r" b="b"/>
            <a:pathLst>
              <a:path w="1074420">
                <a:moveTo>
                  <a:pt x="0" y="0"/>
                </a:moveTo>
                <a:lnTo>
                  <a:pt x="1074194" y="0"/>
                </a:lnTo>
              </a:path>
            </a:pathLst>
          </a:custGeom>
          <a:ln w="10203">
            <a:solidFill>
              <a:srgbClr val="BEBEBE"/>
            </a:solidFill>
          </a:ln>
        </p:spPr>
        <p:txBody>
          <a:bodyPr wrap="square" lIns="0" tIns="0" rIns="0" bIns="0" rtlCol="0"/>
          <a:lstStyle/>
          <a:p>
            <a:endParaRPr sz="3567"/>
          </a:p>
        </p:txBody>
      </p:sp>
      <p:sp>
        <p:nvSpPr>
          <p:cNvPr id="20" name="object 20"/>
          <p:cNvSpPr/>
          <p:nvPr/>
        </p:nvSpPr>
        <p:spPr>
          <a:xfrm>
            <a:off x="8117837" y="4701342"/>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21" name="object 21"/>
          <p:cNvSpPr/>
          <p:nvPr/>
        </p:nvSpPr>
        <p:spPr>
          <a:xfrm>
            <a:off x="8286677" y="4608599"/>
            <a:ext cx="42784" cy="0"/>
          </a:xfrm>
          <a:custGeom>
            <a:avLst/>
            <a:gdLst/>
            <a:ahLst/>
            <a:cxnLst/>
            <a:rect l="l" t="t" r="r" b="b"/>
            <a:pathLst>
              <a:path w="21589">
                <a:moveTo>
                  <a:pt x="0" y="0"/>
                </a:moveTo>
                <a:lnTo>
                  <a:pt x="21514" y="0"/>
                </a:lnTo>
              </a:path>
            </a:pathLst>
          </a:custGeom>
          <a:ln w="10203">
            <a:solidFill>
              <a:srgbClr val="000000"/>
            </a:solidFill>
          </a:ln>
        </p:spPr>
        <p:txBody>
          <a:bodyPr wrap="square" lIns="0" tIns="0" rIns="0" bIns="0" rtlCol="0"/>
          <a:lstStyle/>
          <a:p>
            <a:endParaRPr sz="3567"/>
          </a:p>
        </p:txBody>
      </p:sp>
      <p:sp>
        <p:nvSpPr>
          <p:cNvPr id="22" name="object 22"/>
          <p:cNvSpPr/>
          <p:nvPr/>
        </p:nvSpPr>
        <p:spPr>
          <a:xfrm>
            <a:off x="8455688" y="4515855"/>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23" name="object 23"/>
          <p:cNvSpPr/>
          <p:nvPr/>
        </p:nvSpPr>
        <p:spPr>
          <a:xfrm>
            <a:off x="8624527" y="4423382"/>
            <a:ext cx="42784" cy="0"/>
          </a:xfrm>
          <a:custGeom>
            <a:avLst/>
            <a:gdLst/>
            <a:ahLst/>
            <a:cxnLst/>
            <a:rect l="l" t="t" r="r" b="b"/>
            <a:pathLst>
              <a:path w="21589">
                <a:moveTo>
                  <a:pt x="0" y="0"/>
                </a:moveTo>
                <a:lnTo>
                  <a:pt x="21514" y="0"/>
                </a:lnTo>
              </a:path>
            </a:pathLst>
          </a:custGeom>
          <a:ln w="10203">
            <a:solidFill>
              <a:srgbClr val="000000"/>
            </a:solidFill>
          </a:ln>
        </p:spPr>
        <p:txBody>
          <a:bodyPr wrap="square" lIns="0" tIns="0" rIns="0" bIns="0" rtlCol="0"/>
          <a:lstStyle/>
          <a:p>
            <a:endParaRPr sz="3567"/>
          </a:p>
        </p:txBody>
      </p:sp>
      <p:sp>
        <p:nvSpPr>
          <p:cNvPr id="24" name="object 24"/>
          <p:cNvSpPr/>
          <p:nvPr/>
        </p:nvSpPr>
        <p:spPr>
          <a:xfrm>
            <a:off x="8793538" y="4330638"/>
            <a:ext cx="42784" cy="0"/>
          </a:xfrm>
          <a:custGeom>
            <a:avLst/>
            <a:gdLst/>
            <a:ahLst/>
            <a:cxnLst/>
            <a:rect l="l" t="t" r="r" b="b"/>
            <a:pathLst>
              <a:path w="21589">
                <a:moveTo>
                  <a:pt x="0" y="0"/>
                </a:moveTo>
                <a:lnTo>
                  <a:pt x="21514" y="0"/>
                </a:lnTo>
              </a:path>
            </a:pathLst>
          </a:custGeom>
          <a:ln w="10203">
            <a:solidFill>
              <a:srgbClr val="000000"/>
            </a:solidFill>
          </a:ln>
        </p:spPr>
        <p:txBody>
          <a:bodyPr wrap="square" lIns="0" tIns="0" rIns="0" bIns="0" rtlCol="0"/>
          <a:lstStyle/>
          <a:p>
            <a:endParaRPr sz="3567"/>
          </a:p>
        </p:txBody>
      </p:sp>
      <p:sp>
        <p:nvSpPr>
          <p:cNvPr id="25" name="object 25"/>
          <p:cNvSpPr/>
          <p:nvPr/>
        </p:nvSpPr>
        <p:spPr>
          <a:xfrm>
            <a:off x="8962549" y="4237893"/>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26" name="object 26"/>
          <p:cNvSpPr/>
          <p:nvPr/>
        </p:nvSpPr>
        <p:spPr>
          <a:xfrm>
            <a:off x="9131388" y="4145150"/>
            <a:ext cx="42784" cy="0"/>
          </a:xfrm>
          <a:custGeom>
            <a:avLst/>
            <a:gdLst/>
            <a:ahLst/>
            <a:cxnLst/>
            <a:rect l="l" t="t" r="r" b="b"/>
            <a:pathLst>
              <a:path w="21589">
                <a:moveTo>
                  <a:pt x="0" y="0"/>
                </a:moveTo>
                <a:lnTo>
                  <a:pt x="21514" y="0"/>
                </a:lnTo>
              </a:path>
            </a:pathLst>
          </a:custGeom>
          <a:ln w="10203">
            <a:solidFill>
              <a:srgbClr val="000000"/>
            </a:solidFill>
          </a:ln>
        </p:spPr>
        <p:txBody>
          <a:bodyPr wrap="square" lIns="0" tIns="0" rIns="0" bIns="0" rtlCol="0"/>
          <a:lstStyle/>
          <a:p>
            <a:endParaRPr sz="3567"/>
          </a:p>
        </p:txBody>
      </p:sp>
      <p:sp>
        <p:nvSpPr>
          <p:cNvPr id="27" name="object 27"/>
          <p:cNvSpPr/>
          <p:nvPr/>
        </p:nvSpPr>
        <p:spPr>
          <a:xfrm>
            <a:off x="9300399" y="4052407"/>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28" name="object 28"/>
          <p:cNvSpPr/>
          <p:nvPr/>
        </p:nvSpPr>
        <p:spPr>
          <a:xfrm>
            <a:off x="6010392" y="4686783"/>
            <a:ext cx="0" cy="30200"/>
          </a:xfrm>
          <a:custGeom>
            <a:avLst/>
            <a:gdLst/>
            <a:ahLst/>
            <a:cxnLst/>
            <a:rect l="l" t="t" r="r" b="b"/>
            <a:pathLst>
              <a:path h="15239">
                <a:moveTo>
                  <a:pt x="0" y="14693"/>
                </a:moveTo>
                <a:lnTo>
                  <a:pt x="0" y="0"/>
                </a:lnTo>
              </a:path>
            </a:pathLst>
          </a:custGeom>
          <a:ln w="6428">
            <a:solidFill>
              <a:srgbClr val="000000"/>
            </a:solidFill>
          </a:ln>
        </p:spPr>
        <p:txBody>
          <a:bodyPr wrap="square" lIns="0" tIns="0" rIns="0" bIns="0" rtlCol="0"/>
          <a:lstStyle/>
          <a:p>
            <a:endParaRPr sz="3567"/>
          </a:p>
        </p:txBody>
      </p:sp>
      <p:sp>
        <p:nvSpPr>
          <p:cNvPr id="29" name="object 29"/>
          <p:cNvSpPr/>
          <p:nvPr/>
        </p:nvSpPr>
        <p:spPr>
          <a:xfrm>
            <a:off x="6314441" y="4686783"/>
            <a:ext cx="0" cy="30200"/>
          </a:xfrm>
          <a:custGeom>
            <a:avLst/>
            <a:gdLst/>
            <a:ahLst/>
            <a:cxnLst/>
            <a:rect l="l" t="t" r="r" b="b"/>
            <a:pathLst>
              <a:path h="15239">
                <a:moveTo>
                  <a:pt x="0" y="14693"/>
                </a:moveTo>
                <a:lnTo>
                  <a:pt x="0" y="0"/>
                </a:lnTo>
              </a:path>
            </a:pathLst>
          </a:custGeom>
          <a:ln w="6428">
            <a:solidFill>
              <a:srgbClr val="000000"/>
            </a:solidFill>
          </a:ln>
        </p:spPr>
        <p:txBody>
          <a:bodyPr wrap="square" lIns="0" tIns="0" rIns="0" bIns="0" rtlCol="0"/>
          <a:lstStyle/>
          <a:p>
            <a:endParaRPr sz="3567"/>
          </a:p>
        </p:txBody>
      </p:sp>
      <p:sp>
        <p:nvSpPr>
          <p:cNvPr id="30" name="object 30"/>
          <p:cNvSpPr/>
          <p:nvPr/>
        </p:nvSpPr>
        <p:spPr>
          <a:xfrm>
            <a:off x="6618488" y="4686783"/>
            <a:ext cx="0" cy="30200"/>
          </a:xfrm>
          <a:custGeom>
            <a:avLst/>
            <a:gdLst/>
            <a:ahLst/>
            <a:cxnLst/>
            <a:rect l="l" t="t" r="r" b="b"/>
            <a:pathLst>
              <a:path h="15239">
                <a:moveTo>
                  <a:pt x="0" y="14693"/>
                </a:moveTo>
                <a:lnTo>
                  <a:pt x="0" y="0"/>
                </a:lnTo>
              </a:path>
            </a:pathLst>
          </a:custGeom>
          <a:ln w="6428">
            <a:solidFill>
              <a:srgbClr val="000000"/>
            </a:solidFill>
          </a:ln>
        </p:spPr>
        <p:txBody>
          <a:bodyPr wrap="square" lIns="0" tIns="0" rIns="0" bIns="0" rtlCol="0"/>
          <a:lstStyle/>
          <a:p>
            <a:endParaRPr sz="3567"/>
          </a:p>
        </p:txBody>
      </p:sp>
      <p:sp>
        <p:nvSpPr>
          <p:cNvPr id="31" name="object 31"/>
          <p:cNvSpPr/>
          <p:nvPr/>
        </p:nvSpPr>
        <p:spPr>
          <a:xfrm>
            <a:off x="6922707" y="4686783"/>
            <a:ext cx="0" cy="30200"/>
          </a:xfrm>
          <a:custGeom>
            <a:avLst/>
            <a:gdLst/>
            <a:ahLst/>
            <a:cxnLst/>
            <a:rect l="l" t="t" r="r" b="b"/>
            <a:pathLst>
              <a:path h="15239">
                <a:moveTo>
                  <a:pt x="0" y="14693"/>
                </a:moveTo>
                <a:lnTo>
                  <a:pt x="0" y="0"/>
                </a:lnTo>
              </a:path>
            </a:pathLst>
          </a:custGeom>
          <a:ln w="6428">
            <a:solidFill>
              <a:srgbClr val="000000"/>
            </a:solidFill>
          </a:ln>
        </p:spPr>
        <p:txBody>
          <a:bodyPr wrap="square" lIns="0" tIns="0" rIns="0" bIns="0" rtlCol="0"/>
          <a:lstStyle/>
          <a:p>
            <a:endParaRPr sz="3567"/>
          </a:p>
        </p:txBody>
      </p:sp>
      <p:sp>
        <p:nvSpPr>
          <p:cNvPr id="32" name="object 32"/>
          <p:cNvSpPr/>
          <p:nvPr/>
        </p:nvSpPr>
        <p:spPr>
          <a:xfrm>
            <a:off x="7226756" y="4686783"/>
            <a:ext cx="0" cy="30200"/>
          </a:xfrm>
          <a:custGeom>
            <a:avLst/>
            <a:gdLst/>
            <a:ahLst/>
            <a:cxnLst/>
            <a:rect l="l" t="t" r="r" b="b"/>
            <a:pathLst>
              <a:path h="15239">
                <a:moveTo>
                  <a:pt x="0" y="14693"/>
                </a:moveTo>
                <a:lnTo>
                  <a:pt x="0" y="0"/>
                </a:lnTo>
              </a:path>
            </a:pathLst>
          </a:custGeom>
          <a:ln w="6428">
            <a:solidFill>
              <a:srgbClr val="000000"/>
            </a:solidFill>
          </a:ln>
        </p:spPr>
        <p:txBody>
          <a:bodyPr wrap="square" lIns="0" tIns="0" rIns="0" bIns="0" rtlCol="0"/>
          <a:lstStyle/>
          <a:p>
            <a:endParaRPr sz="3567"/>
          </a:p>
        </p:txBody>
      </p:sp>
      <p:sp>
        <p:nvSpPr>
          <p:cNvPr id="33" name="object 33"/>
          <p:cNvSpPr/>
          <p:nvPr/>
        </p:nvSpPr>
        <p:spPr>
          <a:xfrm>
            <a:off x="7530804" y="4686783"/>
            <a:ext cx="0" cy="30200"/>
          </a:xfrm>
          <a:custGeom>
            <a:avLst/>
            <a:gdLst/>
            <a:ahLst/>
            <a:cxnLst/>
            <a:rect l="l" t="t" r="r" b="b"/>
            <a:pathLst>
              <a:path h="15239">
                <a:moveTo>
                  <a:pt x="0" y="14693"/>
                </a:moveTo>
                <a:lnTo>
                  <a:pt x="0" y="0"/>
                </a:lnTo>
              </a:path>
            </a:pathLst>
          </a:custGeom>
          <a:ln w="6428">
            <a:solidFill>
              <a:srgbClr val="000000"/>
            </a:solidFill>
          </a:ln>
        </p:spPr>
        <p:txBody>
          <a:bodyPr wrap="square" lIns="0" tIns="0" rIns="0" bIns="0" rtlCol="0"/>
          <a:lstStyle/>
          <a:p>
            <a:endParaRPr sz="3567"/>
          </a:p>
        </p:txBody>
      </p:sp>
      <p:sp>
        <p:nvSpPr>
          <p:cNvPr id="34" name="object 34"/>
          <p:cNvSpPr/>
          <p:nvPr/>
        </p:nvSpPr>
        <p:spPr>
          <a:xfrm>
            <a:off x="7835021" y="4686783"/>
            <a:ext cx="0" cy="30200"/>
          </a:xfrm>
          <a:custGeom>
            <a:avLst/>
            <a:gdLst/>
            <a:ahLst/>
            <a:cxnLst/>
            <a:rect l="l" t="t" r="r" b="b"/>
            <a:pathLst>
              <a:path h="15239">
                <a:moveTo>
                  <a:pt x="0" y="14693"/>
                </a:moveTo>
                <a:lnTo>
                  <a:pt x="0" y="0"/>
                </a:lnTo>
              </a:path>
            </a:pathLst>
          </a:custGeom>
          <a:ln w="6428">
            <a:solidFill>
              <a:srgbClr val="000000"/>
            </a:solidFill>
          </a:ln>
        </p:spPr>
        <p:txBody>
          <a:bodyPr wrap="square" lIns="0" tIns="0" rIns="0" bIns="0" rtlCol="0"/>
          <a:lstStyle/>
          <a:p>
            <a:endParaRPr sz="3567"/>
          </a:p>
        </p:txBody>
      </p:sp>
      <p:sp>
        <p:nvSpPr>
          <p:cNvPr id="35" name="object 35"/>
          <p:cNvSpPr/>
          <p:nvPr/>
        </p:nvSpPr>
        <p:spPr>
          <a:xfrm>
            <a:off x="8139070" y="4686783"/>
            <a:ext cx="0" cy="30200"/>
          </a:xfrm>
          <a:custGeom>
            <a:avLst/>
            <a:gdLst/>
            <a:ahLst/>
            <a:cxnLst/>
            <a:rect l="l" t="t" r="r" b="b"/>
            <a:pathLst>
              <a:path h="15239">
                <a:moveTo>
                  <a:pt x="0" y="14693"/>
                </a:moveTo>
                <a:lnTo>
                  <a:pt x="0" y="0"/>
                </a:lnTo>
              </a:path>
            </a:pathLst>
          </a:custGeom>
          <a:ln w="6428">
            <a:solidFill>
              <a:srgbClr val="000000"/>
            </a:solidFill>
          </a:ln>
        </p:spPr>
        <p:txBody>
          <a:bodyPr wrap="square" lIns="0" tIns="0" rIns="0" bIns="0" rtlCol="0"/>
          <a:lstStyle/>
          <a:p>
            <a:endParaRPr sz="3567"/>
          </a:p>
        </p:txBody>
      </p:sp>
      <p:sp>
        <p:nvSpPr>
          <p:cNvPr id="36" name="object 36"/>
          <p:cNvSpPr/>
          <p:nvPr/>
        </p:nvSpPr>
        <p:spPr>
          <a:xfrm>
            <a:off x="5989159" y="4701342"/>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37" name="object 37"/>
          <p:cNvSpPr/>
          <p:nvPr/>
        </p:nvSpPr>
        <p:spPr>
          <a:xfrm>
            <a:off x="5989159" y="4492668"/>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38" name="object 38"/>
          <p:cNvSpPr/>
          <p:nvPr/>
        </p:nvSpPr>
        <p:spPr>
          <a:xfrm>
            <a:off x="5989159" y="4284266"/>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39" name="object 39"/>
          <p:cNvSpPr/>
          <p:nvPr/>
        </p:nvSpPr>
        <p:spPr>
          <a:xfrm>
            <a:off x="5989159" y="4075592"/>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40" name="object 40"/>
          <p:cNvSpPr/>
          <p:nvPr/>
        </p:nvSpPr>
        <p:spPr>
          <a:xfrm>
            <a:off x="5989159" y="3867187"/>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41" name="object 41"/>
          <p:cNvSpPr/>
          <p:nvPr/>
        </p:nvSpPr>
        <p:spPr>
          <a:xfrm>
            <a:off x="5989159" y="3658516"/>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42" name="object 42"/>
          <p:cNvSpPr/>
          <p:nvPr/>
        </p:nvSpPr>
        <p:spPr>
          <a:xfrm>
            <a:off x="5989159" y="3449842"/>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43" name="object 43"/>
          <p:cNvSpPr/>
          <p:nvPr/>
        </p:nvSpPr>
        <p:spPr>
          <a:xfrm>
            <a:off x="5989159" y="3241437"/>
            <a:ext cx="42784" cy="0"/>
          </a:xfrm>
          <a:custGeom>
            <a:avLst/>
            <a:gdLst/>
            <a:ahLst/>
            <a:cxnLst/>
            <a:rect l="l" t="t" r="r" b="b"/>
            <a:pathLst>
              <a:path w="21589">
                <a:moveTo>
                  <a:pt x="0" y="0"/>
                </a:moveTo>
                <a:lnTo>
                  <a:pt x="21429" y="0"/>
                </a:lnTo>
              </a:path>
            </a:pathLst>
          </a:custGeom>
          <a:ln w="10203">
            <a:solidFill>
              <a:srgbClr val="000000"/>
            </a:solidFill>
          </a:ln>
        </p:spPr>
        <p:txBody>
          <a:bodyPr wrap="square" lIns="0" tIns="0" rIns="0" bIns="0" rtlCol="0"/>
          <a:lstStyle/>
          <a:p>
            <a:endParaRPr sz="3567"/>
          </a:p>
        </p:txBody>
      </p:sp>
      <p:sp>
        <p:nvSpPr>
          <p:cNvPr id="44" name="object 44"/>
          <p:cNvSpPr txBox="1"/>
          <p:nvPr/>
        </p:nvSpPr>
        <p:spPr>
          <a:xfrm>
            <a:off x="5956859" y="4676445"/>
            <a:ext cx="2236086" cy="221067"/>
          </a:xfrm>
          <a:prstGeom prst="rect">
            <a:avLst/>
          </a:prstGeom>
        </p:spPr>
        <p:txBody>
          <a:bodyPr vert="horz" wrap="square" lIns="0" tIns="22650" rIns="0" bIns="0" rtlCol="0">
            <a:spAutoFit/>
          </a:bodyPr>
          <a:lstStyle/>
          <a:p>
            <a:pPr marL="25168">
              <a:spcBef>
                <a:spcPts val="178"/>
              </a:spcBef>
            </a:pPr>
            <a:r>
              <a:rPr sz="1288" spc="-277" dirty="0">
                <a:latin typeface="Arial"/>
                <a:cs typeface="Arial"/>
              </a:rPr>
              <a:t>0 </a:t>
            </a:r>
            <a:r>
              <a:rPr lang="en-US" sz="1288" spc="-277" dirty="0" smtClean="0">
                <a:latin typeface="Arial"/>
                <a:cs typeface="Arial"/>
              </a:rPr>
              <a:t>                   </a:t>
            </a:r>
            <a:r>
              <a:rPr sz="1288" spc="-277" dirty="0" smtClean="0">
                <a:latin typeface="Arial"/>
                <a:cs typeface="Arial"/>
              </a:rPr>
              <a:t>1</a:t>
            </a:r>
            <a:r>
              <a:rPr lang="en-US" sz="1288" spc="-277" dirty="0" smtClean="0">
                <a:latin typeface="Arial"/>
                <a:cs typeface="Arial"/>
              </a:rPr>
              <a:t>                    </a:t>
            </a:r>
            <a:r>
              <a:rPr sz="1288" spc="-277" dirty="0" smtClean="0">
                <a:latin typeface="Arial"/>
                <a:cs typeface="Arial"/>
              </a:rPr>
              <a:t> </a:t>
            </a:r>
            <a:r>
              <a:rPr lang="en-US" sz="1288" spc="-277" dirty="0" smtClean="0">
                <a:latin typeface="Arial"/>
                <a:cs typeface="Arial"/>
              </a:rPr>
              <a:t> </a:t>
            </a:r>
            <a:r>
              <a:rPr sz="1288" spc="-277" dirty="0" smtClean="0">
                <a:latin typeface="Arial"/>
                <a:cs typeface="Arial"/>
              </a:rPr>
              <a:t>2 </a:t>
            </a:r>
            <a:r>
              <a:rPr lang="en-US" sz="1288" spc="-277" dirty="0" smtClean="0">
                <a:latin typeface="Arial"/>
                <a:cs typeface="Arial"/>
              </a:rPr>
              <a:t>                        </a:t>
            </a:r>
            <a:r>
              <a:rPr sz="1288" spc="-277" dirty="0" smtClean="0">
                <a:latin typeface="Arial"/>
                <a:cs typeface="Arial"/>
              </a:rPr>
              <a:t>3</a:t>
            </a:r>
            <a:r>
              <a:rPr lang="en-US" sz="1288" spc="-277" dirty="0" smtClean="0">
                <a:latin typeface="Arial"/>
                <a:cs typeface="Arial"/>
              </a:rPr>
              <a:t>                  </a:t>
            </a:r>
            <a:r>
              <a:rPr sz="1288" spc="-277" dirty="0" smtClean="0">
                <a:latin typeface="Arial"/>
                <a:cs typeface="Arial"/>
              </a:rPr>
              <a:t> 4</a:t>
            </a:r>
            <a:r>
              <a:rPr lang="en-US" sz="1288" spc="-277" dirty="0" smtClean="0">
                <a:latin typeface="Arial"/>
                <a:cs typeface="Arial"/>
              </a:rPr>
              <a:t>                        </a:t>
            </a:r>
            <a:r>
              <a:rPr sz="1288" spc="-277" dirty="0" smtClean="0">
                <a:latin typeface="Arial"/>
                <a:cs typeface="Arial"/>
              </a:rPr>
              <a:t> 5</a:t>
            </a:r>
            <a:r>
              <a:rPr lang="en-US" sz="1288" spc="-277" dirty="0" smtClean="0">
                <a:latin typeface="Arial"/>
                <a:cs typeface="Arial"/>
              </a:rPr>
              <a:t>                        </a:t>
            </a:r>
            <a:r>
              <a:rPr sz="1288" spc="-277" dirty="0" smtClean="0">
                <a:latin typeface="Arial"/>
                <a:cs typeface="Arial"/>
              </a:rPr>
              <a:t> 6</a:t>
            </a:r>
            <a:r>
              <a:rPr lang="en-US" sz="1288" spc="-277" dirty="0" smtClean="0">
                <a:latin typeface="Arial"/>
                <a:cs typeface="Arial"/>
              </a:rPr>
              <a:t>                </a:t>
            </a:r>
            <a:r>
              <a:rPr sz="1288" spc="-218" dirty="0" smtClean="0">
                <a:latin typeface="Arial"/>
                <a:cs typeface="Arial"/>
              </a:rPr>
              <a:t> </a:t>
            </a:r>
            <a:r>
              <a:rPr sz="1288" spc="-277" dirty="0">
                <a:latin typeface="Arial"/>
                <a:cs typeface="Arial"/>
              </a:rPr>
              <a:t>7</a:t>
            </a:r>
            <a:endParaRPr sz="1288" dirty="0">
              <a:latin typeface="Arial"/>
              <a:cs typeface="Arial"/>
            </a:endParaRPr>
          </a:p>
        </p:txBody>
      </p:sp>
      <p:sp>
        <p:nvSpPr>
          <p:cNvPr id="45" name="object 45"/>
          <p:cNvSpPr txBox="1"/>
          <p:nvPr/>
        </p:nvSpPr>
        <p:spPr>
          <a:xfrm>
            <a:off x="5875325" y="3097916"/>
            <a:ext cx="108218" cy="1713449"/>
          </a:xfrm>
          <a:prstGeom prst="rect">
            <a:avLst/>
          </a:prstGeom>
        </p:spPr>
        <p:txBody>
          <a:bodyPr vert="horz" wrap="square" lIns="0" tIns="37750" rIns="0" bIns="0" rtlCol="0">
            <a:spAutoFit/>
          </a:bodyPr>
          <a:lstStyle/>
          <a:p>
            <a:pPr marL="25168">
              <a:spcBef>
                <a:spcPts val="297"/>
              </a:spcBef>
            </a:pPr>
            <a:r>
              <a:rPr sz="1288" spc="-277" dirty="0">
                <a:latin typeface="Arial"/>
                <a:cs typeface="Arial"/>
              </a:rPr>
              <a:t>7</a:t>
            </a:r>
            <a:endParaRPr sz="1288">
              <a:latin typeface="Arial"/>
              <a:cs typeface="Arial"/>
            </a:endParaRPr>
          </a:p>
          <a:p>
            <a:pPr marL="25168">
              <a:spcBef>
                <a:spcPts val="99"/>
              </a:spcBef>
            </a:pPr>
            <a:r>
              <a:rPr sz="1288" spc="-277" dirty="0">
                <a:latin typeface="Arial"/>
                <a:cs typeface="Arial"/>
              </a:rPr>
              <a:t>6</a:t>
            </a:r>
            <a:endParaRPr sz="1288">
              <a:latin typeface="Arial"/>
              <a:cs typeface="Arial"/>
            </a:endParaRPr>
          </a:p>
          <a:p>
            <a:pPr marL="25168">
              <a:spcBef>
                <a:spcPts val="89"/>
              </a:spcBef>
            </a:pPr>
            <a:r>
              <a:rPr sz="1288" spc="-277" dirty="0">
                <a:latin typeface="Arial"/>
                <a:cs typeface="Arial"/>
              </a:rPr>
              <a:t>5</a:t>
            </a:r>
            <a:endParaRPr sz="1288">
              <a:latin typeface="Arial"/>
              <a:cs typeface="Arial"/>
            </a:endParaRPr>
          </a:p>
          <a:p>
            <a:pPr marL="25168">
              <a:spcBef>
                <a:spcPts val="99"/>
              </a:spcBef>
            </a:pPr>
            <a:r>
              <a:rPr sz="1288" spc="-277" dirty="0">
                <a:latin typeface="Arial"/>
                <a:cs typeface="Arial"/>
              </a:rPr>
              <a:t>4</a:t>
            </a:r>
            <a:endParaRPr sz="1288">
              <a:latin typeface="Arial"/>
              <a:cs typeface="Arial"/>
            </a:endParaRPr>
          </a:p>
          <a:p>
            <a:pPr marL="25168">
              <a:spcBef>
                <a:spcPts val="99"/>
              </a:spcBef>
            </a:pPr>
            <a:r>
              <a:rPr sz="1288" spc="-277" dirty="0">
                <a:latin typeface="Arial"/>
                <a:cs typeface="Arial"/>
              </a:rPr>
              <a:t>3</a:t>
            </a:r>
            <a:endParaRPr sz="1288">
              <a:latin typeface="Arial"/>
              <a:cs typeface="Arial"/>
            </a:endParaRPr>
          </a:p>
          <a:p>
            <a:pPr marL="25168">
              <a:spcBef>
                <a:spcPts val="99"/>
              </a:spcBef>
            </a:pPr>
            <a:r>
              <a:rPr sz="1288" spc="-277" dirty="0">
                <a:latin typeface="Arial"/>
                <a:cs typeface="Arial"/>
              </a:rPr>
              <a:t>2</a:t>
            </a:r>
            <a:endParaRPr sz="1288">
              <a:latin typeface="Arial"/>
              <a:cs typeface="Arial"/>
            </a:endParaRPr>
          </a:p>
          <a:p>
            <a:pPr marL="25168">
              <a:spcBef>
                <a:spcPts val="89"/>
              </a:spcBef>
            </a:pPr>
            <a:r>
              <a:rPr sz="1288" spc="-277" dirty="0">
                <a:latin typeface="Arial"/>
                <a:cs typeface="Arial"/>
              </a:rPr>
              <a:t>1</a:t>
            </a:r>
            <a:endParaRPr sz="1288">
              <a:latin typeface="Arial"/>
              <a:cs typeface="Arial"/>
            </a:endParaRPr>
          </a:p>
          <a:p>
            <a:pPr marL="25168">
              <a:spcBef>
                <a:spcPts val="99"/>
              </a:spcBef>
            </a:pPr>
            <a:r>
              <a:rPr sz="1288" spc="-277" dirty="0">
                <a:latin typeface="Arial"/>
                <a:cs typeface="Arial"/>
              </a:rPr>
              <a:t>0</a:t>
            </a:r>
            <a:endParaRPr sz="1288">
              <a:latin typeface="Arial"/>
              <a:cs typeface="Arial"/>
            </a:endParaRPr>
          </a:p>
        </p:txBody>
      </p:sp>
      <p:sp>
        <p:nvSpPr>
          <p:cNvPr id="46" name="object 46"/>
          <p:cNvSpPr txBox="1"/>
          <p:nvPr/>
        </p:nvSpPr>
        <p:spPr>
          <a:xfrm>
            <a:off x="8276969" y="4553236"/>
            <a:ext cx="108218" cy="221067"/>
          </a:xfrm>
          <a:prstGeom prst="rect">
            <a:avLst/>
          </a:prstGeom>
        </p:spPr>
        <p:txBody>
          <a:bodyPr vert="horz" wrap="square" lIns="0" tIns="22650" rIns="0" bIns="0" rtlCol="0">
            <a:spAutoFit/>
          </a:bodyPr>
          <a:lstStyle/>
          <a:p>
            <a:pPr marL="25168">
              <a:spcBef>
                <a:spcPts val="178"/>
              </a:spcBef>
            </a:pPr>
            <a:r>
              <a:rPr sz="1288" spc="-277" dirty="0">
                <a:latin typeface="Arial"/>
                <a:cs typeface="Arial"/>
              </a:rPr>
              <a:t>0</a:t>
            </a:r>
            <a:endParaRPr sz="1288">
              <a:latin typeface="Arial"/>
              <a:cs typeface="Arial"/>
            </a:endParaRPr>
          </a:p>
        </p:txBody>
      </p:sp>
      <p:sp>
        <p:nvSpPr>
          <p:cNvPr id="47" name="object 47"/>
          <p:cNvSpPr txBox="1"/>
          <p:nvPr/>
        </p:nvSpPr>
        <p:spPr>
          <a:xfrm>
            <a:off x="8445808" y="4367749"/>
            <a:ext cx="276837" cy="221067"/>
          </a:xfrm>
          <a:prstGeom prst="rect">
            <a:avLst/>
          </a:prstGeom>
        </p:spPr>
        <p:txBody>
          <a:bodyPr vert="horz" wrap="square" lIns="0" tIns="22650" rIns="0" bIns="0" rtlCol="0">
            <a:spAutoFit/>
          </a:bodyPr>
          <a:lstStyle/>
          <a:p>
            <a:pPr marL="25168">
              <a:spcBef>
                <a:spcPts val="178"/>
              </a:spcBef>
            </a:pPr>
            <a:r>
              <a:rPr sz="1932" spc="-414" baseline="-29914" dirty="0">
                <a:latin typeface="Arial"/>
                <a:cs typeface="Arial"/>
              </a:rPr>
              <a:t>1</a:t>
            </a:r>
            <a:r>
              <a:rPr sz="1932" spc="-400" baseline="-29914" dirty="0">
                <a:latin typeface="Arial"/>
                <a:cs typeface="Arial"/>
              </a:rPr>
              <a:t> </a:t>
            </a:r>
            <a:r>
              <a:rPr sz="1288" spc="-277" dirty="0">
                <a:latin typeface="Arial"/>
                <a:cs typeface="Arial"/>
              </a:rPr>
              <a:t>2</a:t>
            </a:r>
            <a:endParaRPr sz="1288">
              <a:latin typeface="Arial"/>
              <a:cs typeface="Arial"/>
            </a:endParaRPr>
          </a:p>
        </p:txBody>
      </p:sp>
      <p:sp>
        <p:nvSpPr>
          <p:cNvPr id="48" name="object 48"/>
          <p:cNvSpPr txBox="1"/>
          <p:nvPr/>
        </p:nvSpPr>
        <p:spPr>
          <a:xfrm>
            <a:off x="8783828" y="4182262"/>
            <a:ext cx="276837" cy="221067"/>
          </a:xfrm>
          <a:prstGeom prst="rect">
            <a:avLst/>
          </a:prstGeom>
        </p:spPr>
        <p:txBody>
          <a:bodyPr vert="horz" wrap="square" lIns="0" tIns="22650" rIns="0" bIns="0" rtlCol="0">
            <a:spAutoFit/>
          </a:bodyPr>
          <a:lstStyle/>
          <a:p>
            <a:pPr marL="25168">
              <a:spcBef>
                <a:spcPts val="178"/>
              </a:spcBef>
            </a:pPr>
            <a:r>
              <a:rPr sz="1932" spc="-414" baseline="-29914" dirty="0">
                <a:latin typeface="Arial"/>
                <a:cs typeface="Arial"/>
              </a:rPr>
              <a:t>3 </a:t>
            </a:r>
            <a:r>
              <a:rPr sz="1288" spc="-277" dirty="0">
                <a:latin typeface="Arial"/>
                <a:cs typeface="Arial"/>
              </a:rPr>
              <a:t>4</a:t>
            </a:r>
            <a:endParaRPr sz="1288">
              <a:latin typeface="Arial"/>
              <a:cs typeface="Arial"/>
            </a:endParaRPr>
          </a:p>
        </p:txBody>
      </p:sp>
      <p:sp>
        <p:nvSpPr>
          <p:cNvPr id="49" name="object 49"/>
          <p:cNvSpPr txBox="1"/>
          <p:nvPr/>
        </p:nvSpPr>
        <p:spPr>
          <a:xfrm>
            <a:off x="9121680" y="3997043"/>
            <a:ext cx="276837" cy="221067"/>
          </a:xfrm>
          <a:prstGeom prst="rect">
            <a:avLst/>
          </a:prstGeom>
        </p:spPr>
        <p:txBody>
          <a:bodyPr vert="horz" wrap="square" lIns="0" tIns="22650" rIns="0" bIns="0" rtlCol="0">
            <a:spAutoFit/>
          </a:bodyPr>
          <a:lstStyle/>
          <a:p>
            <a:pPr marL="25168">
              <a:spcBef>
                <a:spcPts val="178"/>
              </a:spcBef>
            </a:pPr>
            <a:r>
              <a:rPr sz="1932" spc="-414" baseline="-29914" dirty="0">
                <a:latin typeface="Arial"/>
                <a:cs typeface="Arial"/>
              </a:rPr>
              <a:t>5 </a:t>
            </a:r>
            <a:r>
              <a:rPr sz="1288" spc="-277" dirty="0">
                <a:latin typeface="Arial"/>
                <a:cs typeface="Arial"/>
              </a:rPr>
              <a:t>6</a:t>
            </a:r>
            <a:endParaRPr sz="1288">
              <a:latin typeface="Arial"/>
              <a:cs typeface="Arial"/>
            </a:endParaRPr>
          </a:p>
        </p:txBody>
      </p:sp>
      <p:sp>
        <p:nvSpPr>
          <p:cNvPr id="50" name="object 50"/>
          <p:cNvSpPr/>
          <p:nvPr/>
        </p:nvSpPr>
        <p:spPr>
          <a:xfrm>
            <a:off x="6010392" y="4701342"/>
            <a:ext cx="2129126" cy="0"/>
          </a:xfrm>
          <a:custGeom>
            <a:avLst/>
            <a:gdLst/>
            <a:ahLst/>
            <a:cxnLst/>
            <a:rect l="l" t="t" r="r" b="b"/>
            <a:pathLst>
              <a:path w="1074420">
                <a:moveTo>
                  <a:pt x="0" y="0"/>
                </a:moveTo>
                <a:lnTo>
                  <a:pt x="1074194" y="0"/>
                </a:lnTo>
              </a:path>
            </a:pathLst>
          </a:custGeom>
          <a:ln w="10203">
            <a:solidFill>
              <a:srgbClr val="000000"/>
            </a:solidFill>
          </a:ln>
        </p:spPr>
        <p:txBody>
          <a:bodyPr wrap="square" lIns="0" tIns="0" rIns="0" bIns="0" rtlCol="0"/>
          <a:lstStyle/>
          <a:p>
            <a:endParaRPr sz="3567"/>
          </a:p>
        </p:txBody>
      </p:sp>
      <p:sp>
        <p:nvSpPr>
          <p:cNvPr id="51" name="object 51"/>
          <p:cNvSpPr txBox="1"/>
          <p:nvPr/>
        </p:nvSpPr>
        <p:spPr>
          <a:xfrm>
            <a:off x="6955123" y="5140163"/>
            <a:ext cx="240345" cy="285857"/>
          </a:xfrm>
          <a:prstGeom prst="rect">
            <a:avLst/>
          </a:prstGeom>
        </p:spPr>
        <p:txBody>
          <a:bodyPr vert="horz" wrap="square" lIns="0" tIns="26425" rIns="0" bIns="0" rtlCol="0">
            <a:spAutoFit/>
          </a:bodyPr>
          <a:lstStyle/>
          <a:p>
            <a:pPr marL="25168">
              <a:spcBef>
                <a:spcPts val="208"/>
              </a:spcBef>
            </a:pPr>
            <a:r>
              <a:rPr sz="1684" spc="-287" dirty="0">
                <a:latin typeface="Arial"/>
                <a:cs typeface="Arial"/>
              </a:rPr>
              <a:t>tea</a:t>
            </a:r>
            <a:endParaRPr sz="1684">
              <a:latin typeface="Arial"/>
              <a:cs typeface="Arial"/>
            </a:endParaRPr>
          </a:p>
        </p:txBody>
      </p:sp>
      <p:sp>
        <p:nvSpPr>
          <p:cNvPr id="52" name="object 52"/>
          <p:cNvSpPr/>
          <p:nvPr/>
        </p:nvSpPr>
        <p:spPr>
          <a:xfrm>
            <a:off x="8139070" y="4052406"/>
            <a:ext cx="1182848" cy="649308"/>
          </a:xfrm>
          <a:custGeom>
            <a:avLst/>
            <a:gdLst/>
            <a:ahLst/>
            <a:cxnLst/>
            <a:rect l="l" t="t" r="r" b="b"/>
            <a:pathLst>
              <a:path w="596900" h="327660">
                <a:moveTo>
                  <a:pt x="0" y="327472"/>
                </a:moveTo>
                <a:lnTo>
                  <a:pt x="596755" y="0"/>
                </a:lnTo>
              </a:path>
            </a:pathLst>
          </a:custGeom>
          <a:ln w="9330">
            <a:solidFill>
              <a:srgbClr val="000000"/>
            </a:solidFill>
          </a:ln>
        </p:spPr>
        <p:txBody>
          <a:bodyPr wrap="square" lIns="0" tIns="0" rIns="0" bIns="0" rtlCol="0"/>
          <a:lstStyle/>
          <a:p>
            <a:endParaRPr sz="3567"/>
          </a:p>
        </p:txBody>
      </p:sp>
      <p:sp>
        <p:nvSpPr>
          <p:cNvPr id="53" name="object 53"/>
          <p:cNvSpPr txBox="1"/>
          <p:nvPr/>
        </p:nvSpPr>
        <p:spPr>
          <a:xfrm>
            <a:off x="9575848" y="3877521"/>
            <a:ext cx="152478" cy="351079"/>
          </a:xfrm>
          <a:prstGeom prst="rect">
            <a:avLst/>
          </a:prstGeom>
        </p:spPr>
        <p:txBody>
          <a:bodyPr vert="vert270" wrap="square" lIns="0" tIns="21392" rIns="0" bIns="0" rtlCol="0">
            <a:spAutoFit/>
          </a:bodyPr>
          <a:lstStyle/>
          <a:p>
            <a:pPr marL="25168">
              <a:spcBef>
                <a:spcPts val="168"/>
              </a:spcBef>
            </a:pPr>
            <a:r>
              <a:rPr sz="991" dirty="0">
                <a:latin typeface="Arial"/>
                <a:cs typeface="Arial"/>
              </a:rPr>
              <a:t>me</a:t>
            </a:r>
            <a:endParaRPr sz="991">
              <a:latin typeface="Arial"/>
              <a:cs typeface="Arial"/>
            </a:endParaRPr>
          </a:p>
        </p:txBody>
      </p:sp>
      <p:sp>
        <p:nvSpPr>
          <p:cNvPr id="54" name="object 54"/>
          <p:cNvSpPr/>
          <p:nvPr/>
        </p:nvSpPr>
        <p:spPr>
          <a:xfrm>
            <a:off x="6010392" y="3241438"/>
            <a:ext cx="0" cy="1460943"/>
          </a:xfrm>
          <a:custGeom>
            <a:avLst/>
            <a:gdLst/>
            <a:ahLst/>
            <a:cxnLst/>
            <a:rect l="l" t="t" r="r" b="b"/>
            <a:pathLst>
              <a:path h="737235">
                <a:moveTo>
                  <a:pt x="0" y="736710"/>
                </a:moveTo>
                <a:lnTo>
                  <a:pt x="0" y="0"/>
                </a:lnTo>
              </a:path>
            </a:pathLst>
          </a:custGeom>
          <a:ln w="6428">
            <a:solidFill>
              <a:srgbClr val="000000"/>
            </a:solidFill>
          </a:ln>
        </p:spPr>
        <p:txBody>
          <a:bodyPr wrap="square" lIns="0" tIns="0" rIns="0" bIns="0" rtlCol="0"/>
          <a:lstStyle/>
          <a:p>
            <a:endParaRPr sz="3567"/>
          </a:p>
        </p:txBody>
      </p:sp>
      <p:sp>
        <p:nvSpPr>
          <p:cNvPr id="55" name="object 55"/>
          <p:cNvSpPr txBox="1"/>
          <p:nvPr/>
        </p:nvSpPr>
        <p:spPr>
          <a:xfrm>
            <a:off x="5450301" y="3779493"/>
            <a:ext cx="152478" cy="385055"/>
          </a:xfrm>
          <a:prstGeom prst="rect">
            <a:avLst/>
          </a:prstGeom>
        </p:spPr>
        <p:txBody>
          <a:bodyPr vert="vert270" wrap="square" lIns="0" tIns="21392" rIns="0" bIns="0" rtlCol="0">
            <a:spAutoFit/>
          </a:bodyPr>
          <a:lstStyle/>
          <a:p>
            <a:pPr marL="25168">
              <a:spcBef>
                <a:spcPts val="168"/>
              </a:spcBef>
            </a:pPr>
            <a:r>
              <a:rPr sz="991" dirty="0">
                <a:latin typeface="Arial"/>
                <a:cs typeface="Arial"/>
              </a:rPr>
              <a:t>t</a:t>
            </a:r>
            <a:r>
              <a:rPr sz="991" spc="-20" dirty="0">
                <a:latin typeface="Arial"/>
                <a:cs typeface="Arial"/>
              </a:rPr>
              <a:t>w</a:t>
            </a:r>
            <a:r>
              <a:rPr sz="991" dirty="0">
                <a:latin typeface="Arial"/>
                <a:cs typeface="Arial"/>
              </a:rPr>
              <a:t>o</a:t>
            </a:r>
            <a:endParaRPr sz="991">
              <a:latin typeface="Arial"/>
              <a:cs typeface="Arial"/>
            </a:endParaRPr>
          </a:p>
        </p:txBody>
      </p:sp>
      <p:sp>
        <p:nvSpPr>
          <p:cNvPr id="56" name="object 56"/>
          <p:cNvSpPr/>
          <p:nvPr/>
        </p:nvSpPr>
        <p:spPr>
          <a:xfrm>
            <a:off x="7192952" y="4052407"/>
            <a:ext cx="2129126" cy="0"/>
          </a:xfrm>
          <a:custGeom>
            <a:avLst/>
            <a:gdLst/>
            <a:ahLst/>
            <a:cxnLst/>
            <a:rect l="l" t="t" r="r" b="b"/>
            <a:pathLst>
              <a:path w="1074420">
                <a:moveTo>
                  <a:pt x="0" y="0"/>
                </a:moveTo>
                <a:lnTo>
                  <a:pt x="1074194" y="0"/>
                </a:lnTo>
              </a:path>
            </a:pathLst>
          </a:custGeom>
          <a:ln w="10203">
            <a:solidFill>
              <a:srgbClr val="000000"/>
            </a:solidFill>
          </a:ln>
        </p:spPr>
        <p:txBody>
          <a:bodyPr wrap="square" lIns="0" tIns="0" rIns="0" bIns="0" rtlCol="0"/>
          <a:lstStyle/>
          <a:p>
            <a:endParaRPr sz="3567"/>
          </a:p>
        </p:txBody>
      </p:sp>
      <p:sp>
        <p:nvSpPr>
          <p:cNvPr id="57" name="object 57"/>
          <p:cNvSpPr/>
          <p:nvPr/>
        </p:nvSpPr>
        <p:spPr>
          <a:xfrm>
            <a:off x="7192952" y="2592502"/>
            <a:ext cx="2129126" cy="0"/>
          </a:xfrm>
          <a:custGeom>
            <a:avLst/>
            <a:gdLst/>
            <a:ahLst/>
            <a:cxnLst/>
            <a:rect l="l" t="t" r="r" b="b"/>
            <a:pathLst>
              <a:path w="1074420">
                <a:moveTo>
                  <a:pt x="0" y="0"/>
                </a:moveTo>
                <a:lnTo>
                  <a:pt x="1074194" y="0"/>
                </a:lnTo>
              </a:path>
            </a:pathLst>
          </a:custGeom>
          <a:ln w="10203">
            <a:solidFill>
              <a:srgbClr val="000000"/>
            </a:solidFill>
          </a:ln>
        </p:spPr>
        <p:txBody>
          <a:bodyPr wrap="square" lIns="0" tIns="0" rIns="0" bIns="0" rtlCol="0"/>
          <a:lstStyle/>
          <a:p>
            <a:endParaRPr sz="3567"/>
          </a:p>
        </p:txBody>
      </p:sp>
      <p:sp>
        <p:nvSpPr>
          <p:cNvPr id="58" name="object 58"/>
          <p:cNvSpPr/>
          <p:nvPr/>
        </p:nvSpPr>
        <p:spPr>
          <a:xfrm>
            <a:off x="6010392" y="4052406"/>
            <a:ext cx="1182848" cy="649308"/>
          </a:xfrm>
          <a:custGeom>
            <a:avLst/>
            <a:gdLst/>
            <a:ahLst/>
            <a:cxnLst/>
            <a:rect l="l" t="t" r="r" b="b"/>
            <a:pathLst>
              <a:path w="596900" h="327660">
                <a:moveTo>
                  <a:pt x="0" y="327472"/>
                </a:moveTo>
                <a:lnTo>
                  <a:pt x="596755" y="0"/>
                </a:lnTo>
              </a:path>
            </a:pathLst>
          </a:custGeom>
          <a:ln w="9330">
            <a:solidFill>
              <a:srgbClr val="000000"/>
            </a:solidFill>
          </a:ln>
        </p:spPr>
        <p:txBody>
          <a:bodyPr wrap="square" lIns="0" tIns="0" rIns="0" bIns="0" rtlCol="0"/>
          <a:lstStyle/>
          <a:p>
            <a:endParaRPr sz="3567"/>
          </a:p>
        </p:txBody>
      </p:sp>
      <p:sp>
        <p:nvSpPr>
          <p:cNvPr id="59" name="object 59"/>
          <p:cNvSpPr/>
          <p:nvPr/>
        </p:nvSpPr>
        <p:spPr>
          <a:xfrm>
            <a:off x="6010392" y="2592502"/>
            <a:ext cx="1182848" cy="649308"/>
          </a:xfrm>
          <a:custGeom>
            <a:avLst/>
            <a:gdLst/>
            <a:ahLst/>
            <a:cxnLst/>
            <a:rect l="l" t="t" r="r" b="b"/>
            <a:pathLst>
              <a:path w="596900" h="327659">
                <a:moveTo>
                  <a:pt x="0" y="327472"/>
                </a:moveTo>
                <a:lnTo>
                  <a:pt x="596755" y="0"/>
                </a:lnTo>
              </a:path>
            </a:pathLst>
          </a:custGeom>
          <a:ln w="9330">
            <a:solidFill>
              <a:srgbClr val="000000"/>
            </a:solidFill>
          </a:ln>
        </p:spPr>
        <p:txBody>
          <a:bodyPr wrap="square" lIns="0" tIns="0" rIns="0" bIns="0" rtlCol="0"/>
          <a:lstStyle/>
          <a:p>
            <a:endParaRPr sz="3567"/>
          </a:p>
        </p:txBody>
      </p:sp>
      <p:sp>
        <p:nvSpPr>
          <p:cNvPr id="60" name="object 60"/>
          <p:cNvSpPr/>
          <p:nvPr/>
        </p:nvSpPr>
        <p:spPr>
          <a:xfrm>
            <a:off x="7192953" y="2592503"/>
            <a:ext cx="0" cy="1460943"/>
          </a:xfrm>
          <a:custGeom>
            <a:avLst/>
            <a:gdLst/>
            <a:ahLst/>
            <a:cxnLst/>
            <a:rect l="l" t="t" r="r" b="b"/>
            <a:pathLst>
              <a:path h="737235">
                <a:moveTo>
                  <a:pt x="0" y="736710"/>
                </a:moveTo>
                <a:lnTo>
                  <a:pt x="0" y="0"/>
                </a:lnTo>
              </a:path>
            </a:pathLst>
          </a:custGeom>
          <a:ln w="6428">
            <a:solidFill>
              <a:srgbClr val="000000"/>
            </a:solidFill>
          </a:ln>
        </p:spPr>
        <p:txBody>
          <a:bodyPr wrap="square" lIns="0" tIns="0" rIns="0" bIns="0" rtlCol="0"/>
          <a:lstStyle/>
          <a:p>
            <a:endParaRPr sz="3567"/>
          </a:p>
        </p:txBody>
      </p:sp>
      <p:sp>
        <p:nvSpPr>
          <p:cNvPr id="61" name="object 61"/>
          <p:cNvSpPr/>
          <p:nvPr/>
        </p:nvSpPr>
        <p:spPr>
          <a:xfrm>
            <a:off x="9321631" y="2592503"/>
            <a:ext cx="0" cy="1460943"/>
          </a:xfrm>
          <a:custGeom>
            <a:avLst/>
            <a:gdLst/>
            <a:ahLst/>
            <a:cxnLst/>
            <a:rect l="l" t="t" r="r" b="b"/>
            <a:pathLst>
              <a:path h="737235">
                <a:moveTo>
                  <a:pt x="0" y="736710"/>
                </a:moveTo>
                <a:lnTo>
                  <a:pt x="0" y="0"/>
                </a:lnTo>
              </a:path>
            </a:pathLst>
          </a:custGeom>
          <a:ln w="6428">
            <a:solidFill>
              <a:srgbClr val="000000"/>
            </a:solidFill>
          </a:ln>
        </p:spPr>
        <p:txBody>
          <a:bodyPr wrap="square" lIns="0" tIns="0" rIns="0" bIns="0" rtlCol="0"/>
          <a:lstStyle/>
          <a:p>
            <a:endParaRPr sz="3567"/>
          </a:p>
        </p:txBody>
      </p:sp>
      <p:sp>
        <p:nvSpPr>
          <p:cNvPr id="62" name="object 62"/>
          <p:cNvSpPr txBox="1"/>
          <p:nvPr/>
        </p:nvSpPr>
        <p:spPr>
          <a:xfrm>
            <a:off x="6289613" y="4402798"/>
            <a:ext cx="135902" cy="186784"/>
          </a:xfrm>
          <a:prstGeom prst="rect">
            <a:avLst/>
          </a:prstGeom>
        </p:spPr>
        <p:txBody>
          <a:bodyPr vert="horz" wrap="square" lIns="0" tIns="33975" rIns="0" bIns="0" rtlCol="0">
            <a:spAutoFit/>
          </a:bodyPr>
          <a:lstStyle/>
          <a:p>
            <a:pPr marL="25168">
              <a:spcBef>
                <a:spcPts val="268"/>
              </a:spcBef>
            </a:pPr>
            <a:r>
              <a:rPr sz="991" spc="-248" dirty="0">
                <a:solidFill>
                  <a:srgbClr val="FF0000"/>
                </a:solidFill>
                <a:latin typeface="Wingdings"/>
                <a:cs typeface="Wingdings"/>
              </a:rPr>
              <a:t></a:t>
            </a:r>
            <a:endParaRPr sz="991">
              <a:latin typeface="Wingdings"/>
              <a:cs typeface="Wingdings"/>
            </a:endParaRPr>
          </a:p>
        </p:txBody>
      </p:sp>
      <p:sp>
        <p:nvSpPr>
          <p:cNvPr id="63" name="object 63"/>
          <p:cNvSpPr txBox="1"/>
          <p:nvPr/>
        </p:nvSpPr>
        <p:spPr>
          <a:xfrm>
            <a:off x="6728869" y="4495541"/>
            <a:ext cx="135902" cy="186784"/>
          </a:xfrm>
          <a:prstGeom prst="rect">
            <a:avLst/>
          </a:prstGeom>
        </p:spPr>
        <p:txBody>
          <a:bodyPr vert="horz" wrap="square" lIns="0" tIns="33975" rIns="0" bIns="0" rtlCol="0">
            <a:spAutoFit/>
          </a:bodyPr>
          <a:lstStyle/>
          <a:p>
            <a:pPr marL="25168">
              <a:spcBef>
                <a:spcPts val="268"/>
              </a:spcBef>
            </a:pPr>
            <a:r>
              <a:rPr sz="991" spc="-248" dirty="0">
                <a:solidFill>
                  <a:srgbClr val="FF0000"/>
                </a:solidFill>
                <a:latin typeface="Wingdings"/>
                <a:cs typeface="Wingdings"/>
              </a:rPr>
              <a:t></a:t>
            </a:r>
            <a:endParaRPr sz="991">
              <a:latin typeface="Wingdings"/>
              <a:cs typeface="Wingdings"/>
            </a:endParaRPr>
          </a:p>
        </p:txBody>
      </p:sp>
      <p:sp>
        <p:nvSpPr>
          <p:cNvPr id="64" name="object 64"/>
          <p:cNvSpPr/>
          <p:nvPr/>
        </p:nvSpPr>
        <p:spPr>
          <a:xfrm>
            <a:off x="6010392" y="3241437"/>
            <a:ext cx="2129126" cy="0"/>
          </a:xfrm>
          <a:custGeom>
            <a:avLst/>
            <a:gdLst/>
            <a:ahLst/>
            <a:cxnLst/>
            <a:rect l="l" t="t" r="r" b="b"/>
            <a:pathLst>
              <a:path w="1074420">
                <a:moveTo>
                  <a:pt x="0" y="0"/>
                </a:moveTo>
                <a:lnTo>
                  <a:pt x="1074194" y="0"/>
                </a:lnTo>
              </a:path>
            </a:pathLst>
          </a:custGeom>
          <a:ln w="10203">
            <a:solidFill>
              <a:srgbClr val="000000"/>
            </a:solidFill>
          </a:ln>
        </p:spPr>
        <p:txBody>
          <a:bodyPr wrap="square" lIns="0" tIns="0" rIns="0" bIns="0" rtlCol="0"/>
          <a:lstStyle/>
          <a:p>
            <a:endParaRPr sz="3567"/>
          </a:p>
        </p:txBody>
      </p:sp>
      <p:sp>
        <p:nvSpPr>
          <p:cNvPr id="65" name="object 65"/>
          <p:cNvSpPr/>
          <p:nvPr/>
        </p:nvSpPr>
        <p:spPr>
          <a:xfrm>
            <a:off x="8139070" y="2592502"/>
            <a:ext cx="1182848" cy="649308"/>
          </a:xfrm>
          <a:custGeom>
            <a:avLst/>
            <a:gdLst/>
            <a:ahLst/>
            <a:cxnLst/>
            <a:rect l="l" t="t" r="r" b="b"/>
            <a:pathLst>
              <a:path w="596900" h="327659">
                <a:moveTo>
                  <a:pt x="0" y="327472"/>
                </a:moveTo>
                <a:lnTo>
                  <a:pt x="596755" y="0"/>
                </a:lnTo>
              </a:path>
            </a:pathLst>
          </a:custGeom>
          <a:ln w="9330">
            <a:solidFill>
              <a:srgbClr val="000000"/>
            </a:solidFill>
          </a:ln>
        </p:spPr>
        <p:txBody>
          <a:bodyPr wrap="square" lIns="0" tIns="0" rIns="0" bIns="0" rtlCol="0"/>
          <a:lstStyle/>
          <a:p>
            <a:endParaRPr sz="3567"/>
          </a:p>
        </p:txBody>
      </p:sp>
      <p:sp>
        <p:nvSpPr>
          <p:cNvPr id="66" name="object 66"/>
          <p:cNvSpPr/>
          <p:nvPr/>
        </p:nvSpPr>
        <p:spPr>
          <a:xfrm>
            <a:off x="8139070" y="3241438"/>
            <a:ext cx="0" cy="1460943"/>
          </a:xfrm>
          <a:custGeom>
            <a:avLst/>
            <a:gdLst/>
            <a:ahLst/>
            <a:cxnLst/>
            <a:rect l="l" t="t" r="r" b="b"/>
            <a:pathLst>
              <a:path h="737235">
                <a:moveTo>
                  <a:pt x="0" y="736710"/>
                </a:moveTo>
                <a:lnTo>
                  <a:pt x="0" y="0"/>
                </a:lnTo>
              </a:path>
            </a:pathLst>
          </a:custGeom>
          <a:ln w="6428">
            <a:solidFill>
              <a:srgbClr val="000000"/>
            </a:solidFill>
          </a:ln>
        </p:spPr>
        <p:txBody>
          <a:bodyPr wrap="square" lIns="0" tIns="0" rIns="0" bIns="0" rtlCol="0"/>
          <a:lstStyle/>
          <a:p>
            <a:endParaRPr sz="3567"/>
          </a:p>
        </p:txBody>
      </p:sp>
      <p:sp>
        <p:nvSpPr>
          <p:cNvPr id="67" name="object 67"/>
          <p:cNvSpPr txBox="1"/>
          <p:nvPr/>
        </p:nvSpPr>
        <p:spPr>
          <a:xfrm>
            <a:off x="6446055" y="3914006"/>
            <a:ext cx="346046" cy="285857"/>
          </a:xfrm>
          <a:prstGeom prst="rect">
            <a:avLst/>
          </a:prstGeom>
        </p:spPr>
        <p:txBody>
          <a:bodyPr vert="horz" wrap="square" lIns="0" tIns="26425" rIns="0" bIns="0" rtlCol="0">
            <a:spAutoFit/>
          </a:bodyPr>
          <a:lstStyle/>
          <a:p>
            <a:pPr marL="25168">
              <a:spcBef>
                <a:spcPts val="208"/>
              </a:spcBef>
            </a:pPr>
            <a:r>
              <a:rPr sz="1684" spc="-337" dirty="0">
                <a:solidFill>
                  <a:srgbClr val="FF0000"/>
                </a:solidFill>
                <a:latin typeface="Arial"/>
                <a:cs typeface="Arial"/>
              </a:rPr>
              <a:t>doc1</a:t>
            </a:r>
            <a:endParaRPr sz="1684">
              <a:latin typeface="Arial"/>
              <a:cs typeface="Arial"/>
            </a:endParaRPr>
          </a:p>
        </p:txBody>
      </p:sp>
      <p:sp>
        <p:nvSpPr>
          <p:cNvPr id="68" name="object 68"/>
          <p:cNvSpPr txBox="1"/>
          <p:nvPr/>
        </p:nvSpPr>
        <p:spPr>
          <a:xfrm>
            <a:off x="6615064" y="4238339"/>
            <a:ext cx="346046" cy="285857"/>
          </a:xfrm>
          <a:prstGeom prst="rect">
            <a:avLst/>
          </a:prstGeom>
        </p:spPr>
        <p:txBody>
          <a:bodyPr vert="horz" wrap="square" lIns="0" tIns="26425" rIns="0" bIns="0" rtlCol="0">
            <a:spAutoFit/>
          </a:bodyPr>
          <a:lstStyle/>
          <a:p>
            <a:pPr marL="25168">
              <a:spcBef>
                <a:spcPts val="208"/>
              </a:spcBef>
            </a:pPr>
            <a:r>
              <a:rPr sz="1684" spc="-337" dirty="0">
                <a:solidFill>
                  <a:srgbClr val="FF0000"/>
                </a:solidFill>
                <a:latin typeface="Arial"/>
                <a:cs typeface="Arial"/>
              </a:rPr>
              <a:t>doc2</a:t>
            </a:r>
            <a:endParaRPr sz="1684">
              <a:latin typeface="Arial"/>
              <a:cs typeface="Arial"/>
            </a:endParaRPr>
          </a:p>
        </p:txBody>
      </p:sp>
      <p:sp>
        <p:nvSpPr>
          <p:cNvPr id="69" name="object 69"/>
          <p:cNvSpPr txBox="1"/>
          <p:nvPr/>
        </p:nvSpPr>
        <p:spPr>
          <a:xfrm>
            <a:off x="6175808" y="4145596"/>
            <a:ext cx="519698" cy="285857"/>
          </a:xfrm>
          <a:prstGeom prst="rect">
            <a:avLst/>
          </a:prstGeom>
        </p:spPr>
        <p:txBody>
          <a:bodyPr vert="horz" wrap="square" lIns="0" tIns="26425" rIns="0" bIns="0" rtlCol="0">
            <a:spAutoFit/>
          </a:bodyPr>
          <a:lstStyle/>
          <a:p>
            <a:pPr marL="25168">
              <a:spcBef>
                <a:spcPts val="208"/>
              </a:spcBef>
            </a:pPr>
            <a:r>
              <a:rPr sz="1684" spc="-337" dirty="0">
                <a:solidFill>
                  <a:srgbClr val="FF0000"/>
                </a:solidFill>
                <a:latin typeface="Arial"/>
                <a:cs typeface="Arial"/>
              </a:rPr>
              <a:t>doc3</a:t>
            </a:r>
            <a:r>
              <a:rPr sz="1684" spc="-287" dirty="0">
                <a:solidFill>
                  <a:srgbClr val="FF0000"/>
                </a:solidFill>
                <a:latin typeface="Arial"/>
                <a:cs typeface="Arial"/>
              </a:rPr>
              <a:t> </a:t>
            </a:r>
            <a:r>
              <a:rPr sz="1486" spc="-371" baseline="22222" dirty="0">
                <a:solidFill>
                  <a:srgbClr val="FF0000"/>
                </a:solidFill>
                <a:latin typeface="Wingdings"/>
                <a:cs typeface="Wingdings"/>
              </a:rPr>
              <a:t></a:t>
            </a:r>
            <a:endParaRPr sz="1486" baseline="22222">
              <a:latin typeface="Wingdings"/>
              <a:cs typeface="Wingdings"/>
            </a:endParaRPr>
          </a:p>
        </p:txBody>
      </p:sp>
      <p:sp>
        <p:nvSpPr>
          <p:cNvPr id="70" name="object 70"/>
          <p:cNvSpPr txBox="1"/>
          <p:nvPr/>
        </p:nvSpPr>
        <p:spPr>
          <a:xfrm>
            <a:off x="7358370" y="2871178"/>
            <a:ext cx="346046" cy="451158"/>
          </a:xfrm>
          <a:prstGeom prst="rect">
            <a:avLst/>
          </a:prstGeom>
        </p:spPr>
        <p:txBody>
          <a:bodyPr vert="horz" wrap="square" lIns="0" tIns="26425" rIns="0" bIns="0" rtlCol="0">
            <a:spAutoFit/>
          </a:bodyPr>
          <a:lstStyle/>
          <a:p>
            <a:pPr algn="ctr">
              <a:spcBef>
                <a:spcPts val="208"/>
              </a:spcBef>
            </a:pPr>
            <a:r>
              <a:rPr sz="1684" spc="-337" dirty="0">
                <a:solidFill>
                  <a:srgbClr val="FF0000"/>
                </a:solidFill>
                <a:latin typeface="Arial"/>
                <a:cs typeface="Arial"/>
              </a:rPr>
              <a:t>doc4</a:t>
            </a:r>
            <a:endParaRPr sz="1684">
              <a:latin typeface="Arial"/>
              <a:cs typeface="Arial"/>
            </a:endParaRPr>
          </a:p>
          <a:p>
            <a:pPr marL="17617" algn="ctr">
              <a:spcBef>
                <a:spcPts val="59"/>
              </a:spcBef>
            </a:pPr>
            <a:r>
              <a:rPr sz="991" spc="-248" dirty="0">
                <a:solidFill>
                  <a:srgbClr val="FF0000"/>
                </a:solidFill>
                <a:latin typeface="Wingdings"/>
                <a:cs typeface="Wingdings"/>
              </a:rPr>
              <a:t></a:t>
            </a:r>
            <a:endParaRPr sz="991">
              <a:latin typeface="Wingdings"/>
              <a:cs typeface="Wingdings"/>
            </a:endParaRPr>
          </a:p>
        </p:txBody>
      </p:sp>
      <p:sp>
        <p:nvSpPr>
          <p:cNvPr id="71" name="object 71"/>
          <p:cNvSpPr txBox="1"/>
          <p:nvPr/>
        </p:nvSpPr>
        <p:spPr>
          <a:xfrm>
            <a:off x="380674" y="5537491"/>
            <a:ext cx="11427579" cy="1149289"/>
          </a:xfrm>
          <a:prstGeom prst="rect">
            <a:avLst/>
          </a:prstGeom>
        </p:spPr>
        <p:txBody>
          <a:bodyPr vert="horz" wrap="square" lIns="0" tIns="109474" rIns="0" bIns="0" rtlCol="0">
            <a:spAutoFit/>
          </a:bodyPr>
          <a:lstStyle/>
          <a:p>
            <a:pPr marL="25168">
              <a:spcBef>
                <a:spcPts val="860"/>
              </a:spcBef>
            </a:pPr>
            <a:r>
              <a:rPr sz="2000" spc="-79" dirty="0" smtClean="0">
                <a:latin typeface="Arial"/>
                <a:cs typeface="Arial"/>
              </a:rPr>
              <a:t>Doc4</a:t>
            </a:r>
            <a:r>
              <a:rPr sz="2000" spc="-79" dirty="0">
                <a:latin typeface="Arial"/>
                <a:cs typeface="Arial"/>
              </a:rPr>
              <a:t>, like Doc2, </a:t>
            </a:r>
            <a:r>
              <a:rPr sz="2000" spc="-119" dirty="0">
                <a:latin typeface="Arial"/>
                <a:cs typeface="Arial"/>
              </a:rPr>
              <a:t>is </a:t>
            </a:r>
            <a:r>
              <a:rPr sz="2000" spc="-40" dirty="0">
                <a:latin typeface="Arial"/>
                <a:cs typeface="Arial"/>
              </a:rPr>
              <a:t>all </a:t>
            </a:r>
            <a:r>
              <a:rPr sz="2000" spc="-59" dirty="0">
                <a:latin typeface="Arial"/>
                <a:cs typeface="Arial"/>
              </a:rPr>
              <a:t>about </a:t>
            </a:r>
            <a:r>
              <a:rPr sz="2000" spc="89" dirty="0">
                <a:latin typeface="Arial"/>
                <a:cs typeface="Arial"/>
              </a:rPr>
              <a:t>“tea” </a:t>
            </a:r>
            <a:r>
              <a:rPr sz="2000" spc="-129" dirty="0">
                <a:latin typeface="Arial"/>
                <a:cs typeface="Arial"/>
              </a:rPr>
              <a:t>and</a:t>
            </a:r>
            <a:r>
              <a:rPr sz="2000" spc="-20" dirty="0">
                <a:latin typeface="Arial"/>
                <a:cs typeface="Arial"/>
              </a:rPr>
              <a:t> </a:t>
            </a:r>
            <a:r>
              <a:rPr sz="2000" spc="79" dirty="0">
                <a:latin typeface="Arial"/>
                <a:cs typeface="Arial"/>
              </a:rPr>
              <a:t>“two</a:t>
            </a:r>
            <a:r>
              <a:rPr sz="2000" spc="79" dirty="0" smtClean="0">
                <a:latin typeface="Arial"/>
                <a:cs typeface="Arial"/>
              </a:rPr>
              <a:t>”.</a:t>
            </a:r>
            <a:r>
              <a:rPr lang="en-US" sz="2000" spc="79" dirty="0" smtClean="0">
                <a:latin typeface="Arial"/>
                <a:cs typeface="Arial"/>
              </a:rPr>
              <a:t> </a:t>
            </a:r>
            <a:r>
              <a:rPr sz="2000" spc="20" dirty="0" smtClean="0">
                <a:latin typeface="Arial"/>
                <a:cs typeface="Arial"/>
              </a:rPr>
              <a:t>But </a:t>
            </a:r>
            <a:r>
              <a:rPr sz="2000" spc="-178" dirty="0">
                <a:latin typeface="Arial"/>
                <a:cs typeface="Arial"/>
              </a:rPr>
              <a:t>because </a:t>
            </a:r>
            <a:r>
              <a:rPr sz="2000" spc="99" dirty="0">
                <a:latin typeface="Arial"/>
                <a:cs typeface="Arial"/>
              </a:rPr>
              <a:t>it </a:t>
            </a:r>
            <a:r>
              <a:rPr sz="2000" spc="-119" dirty="0">
                <a:latin typeface="Arial"/>
                <a:cs typeface="Arial"/>
              </a:rPr>
              <a:t>is </a:t>
            </a:r>
            <a:r>
              <a:rPr sz="2000" spc="-89" dirty="0">
                <a:latin typeface="Arial"/>
                <a:cs typeface="Arial"/>
              </a:rPr>
              <a:t>longer, </a:t>
            </a:r>
            <a:r>
              <a:rPr sz="2000" spc="99" dirty="0">
                <a:latin typeface="Arial"/>
                <a:cs typeface="Arial"/>
              </a:rPr>
              <a:t>it </a:t>
            </a:r>
            <a:r>
              <a:rPr sz="2000" spc="-119" dirty="0">
                <a:latin typeface="Arial"/>
                <a:cs typeface="Arial"/>
              </a:rPr>
              <a:t>is </a:t>
            </a:r>
            <a:r>
              <a:rPr sz="2000" spc="-40" dirty="0">
                <a:latin typeface="Arial"/>
                <a:cs typeface="Arial"/>
              </a:rPr>
              <a:t>in </a:t>
            </a:r>
            <a:r>
              <a:rPr sz="2000" spc="-178" dirty="0">
                <a:latin typeface="Arial"/>
                <a:cs typeface="Arial"/>
              </a:rPr>
              <a:t>a </a:t>
            </a:r>
            <a:r>
              <a:rPr sz="2000" spc="-188" dirty="0">
                <a:latin typeface="Arial"/>
                <a:cs typeface="Arial"/>
              </a:rPr>
              <a:t>space </a:t>
            </a:r>
            <a:r>
              <a:rPr sz="2000" spc="-129" dirty="0">
                <a:latin typeface="Arial"/>
                <a:cs typeface="Arial"/>
              </a:rPr>
              <a:t>by</a:t>
            </a:r>
            <a:r>
              <a:rPr sz="2000" spc="317" dirty="0">
                <a:latin typeface="Arial"/>
                <a:cs typeface="Arial"/>
              </a:rPr>
              <a:t> </a:t>
            </a:r>
            <a:r>
              <a:rPr sz="2000" spc="-40" dirty="0">
                <a:latin typeface="Arial"/>
                <a:cs typeface="Arial"/>
              </a:rPr>
              <a:t>itself</a:t>
            </a:r>
            <a:r>
              <a:rPr sz="2000" spc="-40" dirty="0" smtClean="0">
                <a:latin typeface="Arial"/>
                <a:cs typeface="Arial"/>
              </a:rPr>
              <a:t>.</a:t>
            </a:r>
            <a:endParaRPr lang="en-US" sz="2000" spc="-40" dirty="0" smtClean="0">
              <a:latin typeface="Arial"/>
              <a:cs typeface="Arial"/>
            </a:endParaRPr>
          </a:p>
          <a:p>
            <a:pPr marL="25168">
              <a:spcBef>
                <a:spcPts val="860"/>
              </a:spcBef>
            </a:pPr>
            <a:r>
              <a:rPr lang="en-US" sz="2000" spc="-79" dirty="0">
                <a:latin typeface="Arial"/>
                <a:cs typeface="Arial"/>
              </a:rPr>
              <a:t>To avoid (“normalize” for) the length issue, we  instead  treat the documents as “vectors” (that is, </a:t>
            </a:r>
            <a:r>
              <a:rPr lang="en-US" sz="2000" spc="-79" dirty="0" smtClean="0">
                <a:latin typeface="Arial"/>
                <a:cs typeface="Arial"/>
              </a:rPr>
              <a:t>as  </a:t>
            </a:r>
            <a:r>
              <a:rPr lang="en-US" sz="2000" spc="-79" dirty="0">
                <a:latin typeface="Arial"/>
                <a:cs typeface="Arial"/>
              </a:rPr>
              <a:t>lines from the origin to their locations in term  space) and then measure their similarity by the angle between the  vectors</a:t>
            </a:r>
            <a:endParaRPr sz="2000" spc="-79" dirty="0">
              <a:latin typeface="Arial"/>
              <a:cs typeface="Arial"/>
            </a:endParaRPr>
          </a:p>
        </p:txBody>
      </p:sp>
      <p:sp>
        <p:nvSpPr>
          <p:cNvPr id="72" name="object 3"/>
          <p:cNvSpPr txBox="1">
            <a:spLocks/>
          </p:cNvSpPr>
          <p:nvPr/>
        </p:nvSpPr>
        <p:spPr>
          <a:xfrm>
            <a:off x="367728" y="543333"/>
            <a:ext cx="10765936" cy="2406042"/>
          </a:xfrm>
          <a:prstGeom prst="rect">
            <a:avLst/>
          </a:prstGeom>
        </p:spPr>
        <p:txBody>
          <a:bodyPr vert="horz" wrap="square" lIns="0" tIns="13842"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10067" indent="-187325">
              <a:lnSpc>
                <a:spcPct val="102600"/>
              </a:lnSpc>
              <a:spcBef>
                <a:spcPts val="109"/>
              </a:spcBef>
            </a:pPr>
            <a:r>
              <a:rPr lang="en-US" sz="2180" spc="-109" dirty="0" smtClean="0"/>
              <a:t>Similarity can be measured using Euclidean distance (literal distance between two documents or words)</a:t>
            </a:r>
          </a:p>
          <a:p>
            <a:pPr marR="10067" indent="-187325">
              <a:lnSpc>
                <a:spcPct val="102600"/>
              </a:lnSpc>
              <a:spcBef>
                <a:spcPts val="109"/>
              </a:spcBef>
            </a:pPr>
            <a:r>
              <a:rPr lang="en-US" sz="2180" spc="-109" dirty="0" smtClean="0"/>
              <a:t>Measuring </a:t>
            </a:r>
            <a:r>
              <a:rPr lang="en-US" sz="2180" spc="-30" dirty="0" smtClean="0"/>
              <a:t>literal </a:t>
            </a:r>
            <a:r>
              <a:rPr lang="en-US" sz="2180" spc="-109" dirty="0" smtClean="0"/>
              <a:t>distance </a:t>
            </a:r>
            <a:r>
              <a:rPr lang="en-US" sz="2180" spc="-139" dirty="0" smtClean="0"/>
              <a:t>between </a:t>
            </a:r>
            <a:r>
              <a:rPr lang="en-US" sz="2180" spc="-109" dirty="0" smtClean="0"/>
              <a:t>documents </a:t>
            </a:r>
            <a:r>
              <a:rPr lang="en-US" sz="2180" spc="-40" dirty="0" smtClean="0"/>
              <a:t>in </a:t>
            </a:r>
            <a:r>
              <a:rPr lang="en-US" sz="2180" spc="-50" dirty="0" smtClean="0"/>
              <a:t>term </a:t>
            </a:r>
            <a:r>
              <a:rPr lang="en-US" sz="2180" spc="-188" dirty="0" smtClean="0"/>
              <a:t>space  </a:t>
            </a:r>
            <a:r>
              <a:rPr lang="en-US" sz="2180" spc="-178" dirty="0" smtClean="0"/>
              <a:t>has</a:t>
            </a:r>
            <a:r>
              <a:rPr lang="en-US" sz="2180" spc="99" dirty="0" smtClean="0"/>
              <a:t> </a:t>
            </a:r>
            <a:r>
              <a:rPr lang="en-US" sz="2180" spc="-89" dirty="0" smtClean="0"/>
              <a:t>problem:</a:t>
            </a:r>
            <a:endParaRPr lang="en-US" sz="2180" dirty="0" smtClean="0">
              <a:latin typeface="Arial Black"/>
              <a:cs typeface="Arial Black"/>
            </a:endParaRPr>
          </a:p>
          <a:p>
            <a:pPr>
              <a:lnSpc>
                <a:spcPct val="100000"/>
              </a:lnSpc>
              <a:spcBef>
                <a:spcPts val="664"/>
              </a:spcBef>
            </a:pPr>
            <a:r>
              <a:rPr lang="en-US" sz="2180" spc="-99" dirty="0" smtClean="0"/>
              <a:t>Documents </a:t>
            </a:r>
            <a:r>
              <a:rPr lang="en-US" sz="2180" dirty="0" smtClean="0"/>
              <a:t>with </a:t>
            </a:r>
            <a:r>
              <a:rPr lang="en-US" sz="2180" spc="-50" dirty="0" smtClean="0"/>
              <a:t>lots </a:t>
            </a:r>
            <a:r>
              <a:rPr lang="en-US" sz="2180" spc="-40" dirty="0" smtClean="0"/>
              <a:t>of </a:t>
            </a:r>
            <a:r>
              <a:rPr lang="en-US" sz="2180" spc="-89" dirty="0" smtClean="0"/>
              <a:t>terms </a:t>
            </a:r>
            <a:r>
              <a:rPr lang="en-US" sz="2180" spc="-10" dirty="0" smtClean="0"/>
              <a:t>will </a:t>
            </a:r>
            <a:r>
              <a:rPr lang="en-US" sz="2180" spc="-149" dirty="0" smtClean="0"/>
              <a:t>be </a:t>
            </a:r>
            <a:r>
              <a:rPr lang="en-US" sz="2180" spc="-30" dirty="0" smtClean="0"/>
              <a:t>further </a:t>
            </a:r>
            <a:r>
              <a:rPr lang="en-US" sz="2180" spc="-50" dirty="0" smtClean="0"/>
              <a:t>from </a:t>
            </a:r>
            <a:r>
              <a:rPr lang="en-US" sz="2180" spc="-59" dirty="0" smtClean="0"/>
              <a:t>origin </a:t>
            </a:r>
            <a:endParaRPr lang="en-US" sz="2180" dirty="0" smtClean="0">
              <a:latin typeface="Arial Black"/>
            </a:endParaRPr>
          </a:p>
          <a:p>
            <a:pPr>
              <a:lnSpc>
                <a:spcPct val="100000"/>
              </a:lnSpc>
              <a:spcBef>
                <a:spcPts val="664"/>
              </a:spcBef>
            </a:pPr>
            <a:r>
              <a:rPr lang="en-US" sz="2180" spc="-99" dirty="0" smtClean="0"/>
              <a:t>Documents </a:t>
            </a:r>
            <a:r>
              <a:rPr lang="en-US" sz="2180" dirty="0" smtClean="0"/>
              <a:t>with </a:t>
            </a:r>
            <a:r>
              <a:rPr lang="en-US" sz="2180" spc="-99" dirty="0" smtClean="0"/>
              <a:t>few </a:t>
            </a:r>
            <a:r>
              <a:rPr lang="en-US" sz="2180" spc="-89" dirty="0" smtClean="0"/>
              <a:t>terms </a:t>
            </a:r>
            <a:r>
              <a:rPr lang="en-US" sz="2180" spc="-129" dirty="0" smtClean="0"/>
              <a:t>closer </a:t>
            </a:r>
            <a:r>
              <a:rPr lang="en-US" sz="2180" spc="20" dirty="0" smtClean="0"/>
              <a:t>to </a:t>
            </a:r>
            <a:r>
              <a:rPr lang="en-US" sz="2180" spc="99" dirty="0" smtClean="0"/>
              <a:t>it</a:t>
            </a:r>
            <a:endParaRPr lang="en-US" sz="2180" dirty="0" smtClean="0">
              <a:latin typeface="Arial Black"/>
              <a:cs typeface="Arial Black"/>
            </a:endParaRPr>
          </a:p>
          <a:p>
            <a:pPr>
              <a:lnSpc>
                <a:spcPct val="100000"/>
              </a:lnSpc>
              <a:spcBef>
                <a:spcPts val="654"/>
              </a:spcBef>
            </a:pPr>
            <a:r>
              <a:rPr lang="en-US" sz="2180" spc="-198" dirty="0" smtClean="0"/>
              <a:t>So </a:t>
            </a:r>
            <a:r>
              <a:rPr lang="en-US" sz="2180" spc="-50" dirty="0" smtClean="0"/>
              <a:t>we will </a:t>
            </a:r>
            <a:r>
              <a:rPr lang="en-US" sz="2180" spc="-40" dirty="0" smtClean="0"/>
              <a:t>find all </a:t>
            </a:r>
            <a:r>
              <a:rPr lang="en-US" sz="2180" spc="-79" dirty="0" smtClean="0"/>
              <a:t>short </a:t>
            </a:r>
            <a:r>
              <a:rPr lang="en-US" sz="2180" spc="-109" dirty="0" smtClean="0"/>
              <a:t>documents </a:t>
            </a:r>
            <a:r>
              <a:rPr lang="en-US" sz="2180" spc="-59" dirty="0" smtClean="0"/>
              <a:t>relatively </a:t>
            </a:r>
            <a:r>
              <a:rPr lang="en-US" sz="2180" spc="-79" dirty="0" smtClean="0"/>
              <a:t>similar</a:t>
            </a:r>
            <a:endParaRPr lang="en-US" sz="2180" dirty="0" smtClean="0">
              <a:latin typeface="Arial Black"/>
              <a:cs typeface="Arial Black"/>
            </a:endParaRPr>
          </a:p>
          <a:p>
            <a:pPr>
              <a:lnSpc>
                <a:spcPct val="100000"/>
              </a:lnSpc>
              <a:spcBef>
                <a:spcPts val="664"/>
              </a:spcBef>
            </a:pPr>
            <a:r>
              <a:rPr lang="en-US" sz="2180" spc="-159" dirty="0" smtClean="0"/>
              <a:t>Even </a:t>
            </a:r>
            <a:r>
              <a:rPr lang="en-US" sz="2180" spc="40" dirty="0" smtClean="0"/>
              <a:t>if </a:t>
            </a:r>
            <a:r>
              <a:rPr lang="en-US" sz="2180" spc="-59" dirty="0" smtClean="0"/>
              <a:t>they’re</a:t>
            </a:r>
            <a:r>
              <a:rPr lang="en-US" sz="2180" spc="-327" dirty="0" smtClean="0"/>
              <a:t> </a:t>
            </a:r>
            <a:r>
              <a:rPr lang="en-US" sz="2180" spc="-89" dirty="0" smtClean="0"/>
              <a:t>unrelated</a:t>
            </a:r>
            <a:endParaRPr lang="en-US" sz="2180" dirty="0">
              <a:latin typeface="Arial Black"/>
              <a:cs typeface="Arial Black"/>
            </a:endParaRPr>
          </a:p>
        </p:txBody>
      </p:sp>
    </p:spTree>
    <p:extLst>
      <p:ext uri="{BB962C8B-B14F-4D97-AF65-F5344CB8AC3E}">
        <p14:creationId xmlns:p14="http://schemas.microsoft.com/office/powerpoint/2010/main" val="3492767091"/>
      </p:ext>
    </p:extLst>
  </p:cSld>
  <p:clrMapOvr>
    <a:masterClrMapping/>
  </p:clrMapOvr>
  <p:transition>
    <p:cut/>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8067"/>
            <a:ext cx="10515600" cy="451211"/>
          </a:xfrm>
        </p:spPr>
        <p:txBody>
          <a:bodyPr>
            <a:normAutofit fontScale="90000"/>
          </a:bodyPr>
          <a:lstStyle/>
          <a:p>
            <a:r>
              <a:rPr lang="en-US" sz="3200" dirty="0" smtClean="0"/>
              <a:t>Cosine Similarity</a:t>
            </a:r>
            <a:endParaRPr lang="en-US" sz="3200" dirty="0"/>
          </a:p>
        </p:txBody>
      </p:sp>
      <p:sp>
        <p:nvSpPr>
          <p:cNvPr id="3" name="Content Placeholder 2"/>
          <p:cNvSpPr>
            <a:spLocks noGrp="1"/>
          </p:cNvSpPr>
          <p:nvPr>
            <p:ph idx="1"/>
          </p:nvPr>
        </p:nvSpPr>
        <p:spPr>
          <a:xfrm>
            <a:off x="838199" y="754508"/>
            <a:ext cx="10726271" cy="3049681"/>
          </a:xfrm>
        </p:spPr>
        <p:txBody>
          <a:bodyPr>
            <a:normAutofit fontScale="92500"/>
          </a:bodyPr>
          <a:lstStyle/>
          <a:p>
            <a:r>
              <a:rPr lang="en-US" dirty="0"/>
              <a:t>To define similarity between two target words v and w, we need a measure for </a:t>
            </a:r>
            <a:r>
              <a:rPr lang="en-US" dirty="0" smtClean="0"/>
              <a:t>taking two </a:t>
            </a:r>
            <a:r>
              <a:rPr lang="en-US" dirty="0"/>
              <a:t>such vectors and giving a measure of vector similarity. </a:t>
            </a:r>
            <a:endParaRPr lang="en-US" dirty="0" smtClean="0"/>
          </a:p>
          <a:p>
            <a:r>
              <a:rPr lang="en-US" dirty="0" smtClean="0"/>
              <a:t>By </a:t>
            </a:r>
            <a:r>
              <a:rPr lang="en-US" dirty="0"/>
              <a:t>far the most </a:t>
            </a:r>
            <a:r>
              <a:rPr lang="en-US" dirty="0" smtClean="0"/>
              <a:t>common similarity </a:t>
            </a:r>
            <a:r>
              <a:rPr lang="en-US" dirty="0"/>
              <a:t>metric is the cosine of the angle between the vectors</a:t>
            </a:r>
            <a:r>
              <a:rPr lang="en-US" dirty="0" smtClean="0"/>
              <a:t>.</a:t>
            </a:r>
          </a:p>
          <a:p>
            <a:r>
              <a:rPr lang="en-US" dirty="0"/>
              <a:t>The cosine—like most measures for vector similarity used in NLP—is based </a:t>
            </a:r>
            <a:r>
              <a:rPr lang="en-US" dirty="0" smtClean="0"/>
              <a:t>the </a:t>
            </a:r>
            <a:r>
              <a:rPr lang="en-US" dirty="0"/>
              <a:t>dot product operator from linear algebra, also called the inner product:</a:t>
            </a:r>
          </a:p>
        </p:txBody>
      </p:sp>
      <p:pic>
        <p:nvPicPr>
          <p:cNvPr id="4" name="Content Placeholder 3">
            <a:extLst>
              <a:ext uri="{FF2B5EF4-FFF2-40B4-BE49-F238E27FC236}">
                <a16:creationId xmlns="" xmlns:a16="http://schemas.microsoft.com/office/drawing/2014/main" id="{1CEEEBFA-13AF-7348-B6DB-F3B6F631E10E}"/>
              </a:ext>
            </a:extLst>
          </p:cNvPr>
          <p:cNvPicPr>
            <a:picLocks noChangeAspect="1"/>
          </p:cNvPicPr>
          <p:nvPr/>
        </p:nvPicPr>
        <p:blipFill>
          <a:blip r:embed="rId2"/>
          <a:stretch>
            <a:fillRect/>
          </a:stretch>
        </p:blipFill>
        <p:spPr>
          <a:xfrm>
            <a:off x="1676400" y="3674069"/>
            <a:ext cx="8839200" cy="1163052"/>
          </a:xfrm>
          <a:prstGeom prst="rect">
            <a:avLst/>
          </a:prstGeom>
        </p:spPr>
      </p:pic>
      <p:sp>
        <p:nvSpPr>
          <p:cNvPr id="5" name="TextBox 4">
            <a:extLst>
              <a:ext uri="{FF2B5EF4-FFF2-40B4-BE49-F238E27FC236}">
                <a16:creationId xmlns="" xmlns:a16="http://schemas.microsoft.com/office/drawing/2014/main" id="{6829FBEB-6490-CC44-B388-9468134F7DF8}"/>
              </a:ext>
            </a:extLst>
          </p:cNvPr>
          <p:cNvSpPr txBox="1"/>
          <p:nvPr/>
        </p:nvSpPr>
        <p:spPr>
          <a:xfrm>
            <a:off x="3424655" y="5071472"/>
            <a:ext cx="1797287" cy="461665"/>
          </a:xfrm>
          <a:prstGeom prst="rect">
            <a:avLst/>
          </a:prstGeom>
          <a:noFill/>
        </p:spPr>
        <p:txBody>
          <a:bodyPr wrap="none" rtlCol="0">
            <a:spAutoFit/>
          </a:bodyPr>
          <a:lstStyle/>
          <a:p>
            <a:r>
              <a:rPr lang="en-US" sz="2400" dirty="0">
                <a:latin typeface="Times New Roman" panose="02020603050405020304" pitchFamily="18" charset="0"/>
                <a:cs typeface="Times New Roman" panose="02020603050405020304" pitchFamily="18" charset="0"/>
              </a:rPr>
              <a:t>vector length</a:t>
            </a:r>
          </a:p>
        </p:txBody>
      </p:sp>
      <p:pic>
        <p:nvPicPr>
          <p:cNvPr id="6" name="Picture 5">
            <a:extLst>
              <a:ext uri="{FF2B5EF4-FFF2-40B4-BE49-F238E27FC236}">
                <a16:creationId xmlns="" xmlns:a16="http://schemas.microsoft.com/office/drawing/2014/main" id="{C7E96976-8783-DD49-B051-A534C929590A}"/>
              </a:ext>
            </a:extLst>
          </p:cNvPr>
          <p:cNvPicPr>
            <a:picLocks noChangeAspect="1"/>
          </p:cNvPicPr>
          <p:nvPr/>
        </p:nvPicPr>
        <p:blipFill>
          <a:blip r:embed="rId3"/>
          <a:stretch>
            <a:fillRect/>
          </a:stretch>
        </p:blipFill>
        <p:spPr>
          <a:xfrm>
            <a:off x="5145742" y="4390137"/>
            <a:ext cx="2199525" cy="1657176"/>
          </a:xfrm>
          <a:prstGeom prst="rect">
            <a:avLst/>
          </a:prstGeom>
        </p:spPr>
      </p:pic>
    </p:spTree>
    <p:extLst>
      <p:ext uri="{BB962C8B-B14F-4D97-AF65-F5344CB8AC3E}">
        <p14:creationId xmlns:p14="http://schemas.microsoft.com/office/powerpoint/2010/main" val="2442809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7282" name="Rectangle 2"/>
          <p:cNvSpPr>
            <a:spLocks noGrp="1" noChangeArrowheads="1"/>
          </p:cNvSpPr>
          <p:nvPr>
            <p:ph type="title"/>
          </p:nvPr>
        </p:nvSpPr>
        <p:spPr>
          <a:xfrm>
            <a:off x="3276600" y="381000"/>
            <a:ext cx="7772400" cy="685800"/>
          </a:xfrm>
        </p:spPr>
        <p:txBody>
          <a:bodyPr>
            <a:normAutofit fontScale="90000"/>
          </a:bodyPr>
          <a:lstStyle/>
          <a:p>
            <a:r>
              <a:rPr lang="en-US" altLang="en-US" dirty="0"/>
              <a:t>Challenges of Text Mining</a:t>
            </a:r>
          </a:p>
        </p:txBody>
      </p:sp>
      <p:sp>
        <p:nvSpPr>
          <p:cNvPr id="97283" name="Rectangle 3"/>
          <p:cNvSpPr>
            <a:spLocks noGrp="1" noChangeArrowheads="1"/>
          </p:cNvSpPr>
          <p:nvPr>
            <p:ph type="body" idx="1"/>
          </p:nvPr>
        </p:nvSpPr>
        <p:spPr>
          <a:xfrm>
            <a:off x="1129554" y="1066800"/>
            <a:ext cx="10098740" cy="5414682"/>
          </a:xfrm>
        </p:spPr>
        <p:txBody>
          <a:bodyPr>
            <a:normAutofit fontScale="85000" lnSpcReduction="20000"/>
          </a:bodyPr>
          <a:lstStyle/>
          <a:p>
            <a:r>
              <a:rPr lang="en-US" altLang="en-US" sz="2600" dirty="0"/>
              <a:t>Very high number of possible “dimensions”</a:t>
            </a:r>
          </a:p>
          <a:p>
            <a:pPr lvl="1"/>
            <a:r>
              <a:rPr lang="en-US" altLang="en-US" sz="2600" dirty="0"/>
              <a:t>All possible word and phrase types in the language!!</a:t>
            </a:r>
          </a:p>
          <a:p>
            <a:r>
              <a:rPr lang="en-US" altLang="en-US" sz="2600" dirty="0"/>
              <a:t>Unlike data mining:</a:t>
            </a:r>
          </a:p>
          <a:p>
            <a:pPr lvl="1"/>
            <a:r>
              <a:rPr lang="en-US" altLang="en-US" sz="2600" dirty="0"/>
              <a:t>records (= docs) are not structurally identical</a:t>
            </a:r>
          </a:p>
          <a:p>
            <a:pPr lvl="1"/>
            <a:r>
              <a:rPr lang="en-US" altLang="en-US" sz="2600" dirty="0"/>
              <a:t>records are not statistically independent</a:t>
            </a:r>
          </a:p>
          <a:p>
            <a:r>
              <a:rPr lang="en-US" altLang="en-US" sz="2600" dirty="0"/>
              <a:t>Complex and subtle relationships between concepts in text</a:t>
            </a:r>
          </a:p>
          <a:p>
            <a:pPr lvl="1"/>
            <a:r>
              <a:rPr lang="en-US" altLang="en-US" sz="2600" dirty="0"/>
              <a:t>“AOL merges with Time-Warner”</a:t>
            </a:r>
          </a:p>
          <a:p>
            <a:pPr lvl="1"/>
            <a:r>
              <a:rPr lang="en-US" altLang="en-US" sz="2600" dirty="0"/>
              <a:t>“Time-Warner is bought by AOL”</a:t>
            </a:r>
          </a:p>
          <a:p>
            <a:r>
              <a:rPr lang="en-US" altLang="en-US" sz="2600" dirty="0"/>
              <a:t>Ambiguity and context sensitivity</a:t>
            </a:r>
          </a:p>
          <a:p>
            <a:pPr lvl="1"/>
            <a:r>
              <a:rPr lang="en-US" altLang="en-US" sz="2600" dirty="0"/>
              <a:t>automobile = car = vehicle = Toyota</a:t>
            </a:r>
          </a:p>
          <a:p>
            <a:pPr lvl="1"/>
            <a:r>
              <a:rPr lang="en-US" altLang="en-US" sz="2600" dirty="0"/>
              <a:t>Apple (the company) or apple (the fruit</a:t>
            </a:r>
            <a:r>
              <a:rPr lang="en-US" altLang="en-US" sz="2600" dirty="0" smtClean="0"/>
              <a:t>)</a:t>
            </a:r>
          </a:p>
          <a:p>
            <a:pPr marL="685800">
              <a:lnSpc>
                <a:spcPct val="100000"/>
              </a:lnSpc>
              <a:spcBef>
                <a:spcPts val="540"/>
              </a:spcBef>
              <a:tabLst>
                <a:tab pos="1593215" algn="l"/>
                <a:tab pos="1593850" algn="l"/>
              </a:tabLst>
            </a:pPr>
            <a:r>
              <a:rPr lang="en-US" sz="2600" dirty="0"/>
              <a:t>The same words can mean different things (homographs)</a:t>
            </a:r>
          </a:p>
          <a:p>
            <a:pPr marL="1645920" lvl="1" indent="-254000">
              <a:lnSpc>
                <a:spcPct val="100000"/>
              </a:lnSpc>
              <a:spcBef>
                <a:spcPts val="440"/>
              </a:spcBef>
              <a:tabLst>
                <a:tab pos="2103120" algn="l"/>
                <a:tab pos="2103755" algn="l"/>
              </a:tabLst>
            </a:pPr>
            <a:r>
              <a:rPr lang="en-US" sz="2600" dirty="0"/>
              <a:t>Bear (verb) - to support or carry</a:t>
            </a:r>
          </a:p>
          <a:p>
            <a:pPr marL="1645920" lvl="1" indent="-254000">
              <a:lnSpc>
                <a:spcPct val="100000"/>
              </a:lnSpc>
              <a:spcBef>
                <a:spcPts val="540"/>
              </a:spcBef>
              <a:tabLst>
                <a:tab pos="2103120" algn="l"/>
                <a:tab pos="2103755" algn="l"/>
              </a:tabLst>
            </a:pPr>
            <a:r>
              <a:rPr lang="en-US" sz="2600" dirty="0"/>
              <a:t>Bear (noun) - a large animal</a:t>
            </a:r>
          </a:p>
          <a:p>
            <a:pPr marL="685800">
              <a:lnSpc>
                <a:spcPct val="100000"/>
              </a:lnSpc>
              <a:spcBef>
                <a:spcPts val="540"/>
              </a:spcBef>
              <a:tabLst>
                <a:tab pos="2103120" algn="l"/>
                <a:tab pos="2103755" algn="l"/>
              </a:tabLst>
            </a:pPr>
            <a:r>
              <a:rPr lang="en-US" sz="2600" dirty="0"/>
              <a:t>Different words can mean the same thing (synonyms)</a:t>
            </a:r>
          </a:p>
          <a:p>
            <a:pPr marL="685800">
              <a:lnSpc>
                <a:spcPct val="100000"/>
              </a:lnSpc>
              <a:spcBef>
                <a:spcPts val="540"/>
              </a:spcBef>
              <a:tabLst>
                <a:tab pos="2103120" algn="l"/>
                <a:tab pos="2103755" algn="l"/>
              </a:tabLst>
            </a:pPr>
            <a:r>
              <a:rPr lang="en-US" sz="2600" dirty="0" err="1"/>
              <a:t>Mispellings</a:t>
            </a:r>
            <a:r>
              <a:rPr lang="en-US" sz="2600" dirty="0"/>
              <a:t>, abbreviations, spelling variants</a:t>
            </a:r>
          </a:p>
          <a:p>
            <a:pPr marL="685800">
              <a:lnSpc>
                <a:spcPct val="100000"/>
              </a:lnSpc>
              <a:spcBef>
                <a:spcPts val="540"/>
              </a:spcBef>
              <a:tabLst>
                <a:tab pos="2103120" algn="l"/>
                <a:tab pos="2103755" algn="l"/>
              </a:tabLst>
            </a:pPr>
            <a:endParaRPr lang="en-US" sz="2400" dirty="0" smtClean="0">
              <a:latin typeface="Georgia"/>
              <a:cs typeface="Georgia"/>
            </a:endParaRPr>
          </a:p>
          <a:p>
            <a:pPr marL="1188720" indent="-254000">
              <a:lnSpc>
                <a:spcPct val="100000"/>
              </a:lnSpc>
              <a:spcBef>
                <a:spcPts val="540"/>
              </a:spcBef>
              <a:tabLst>
                <a:tab pos="2103120" algn="l"/>
                <a:tab pos="2103755" algn="l"/>
              </a:tabLst>
            </a:pPr>
            <a:endParaRPr lang="en-US" sz="2600" dirty="0" smtClean="0">
              <a:latin typeface="Georgia"/>
              <a:cs typeface="Georgia"/>
            </a:endParaRPr>
          </a:p>
          <a:p>
            <a:pPr lvl="1"/>
            <a:endParaRPr lang="en-US" altLang="en-US" sz="2000" dirty="0"/>
          </a:p>
        </p:txBody>
      </p:sp>
    </p:spTree>
    <p:extLst>
      <p:ext uri="{BB962C8B-B14F-4D97-AF65-F5344CB8AC3E}">
        <p14:creationId xmlns:p14="http://schemas.microsoft.com/office/powerpoint/2010/main" val="650914253"/>
      </p:ext>
    </p:extLst>
  </p:cSld>
  <p:clrMapOvr>
    <a:masterClrMapping/>
  </p:clrMapOvr>
  <p:transition>
    <p:strips dir="ru"/>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535828"/>
          </a:xfrm>
        </p:spPr>
        <p:txBody>
          <a:bodyPr>
            <a:normAutofit fontScale="90000"/>
          </a:bodyPr>
          <a:lstStyle/>
          <a:p>
            <a:r>
              <a:rPr lang="en-US" dirty="0" smtClean="0"/>
              <a:t>Cosine Similarity</a:t>
            </a:r>
            <a:endParaRPr lang="en-US" dirty="0"/>
          </a:p>
        </p:txBody>
      </p:sp>
      <p:sp>
        <p:nvSpPr>
          <p:cNvPr id="3" name="Content Placeholder 2"/>
          <p:cNvSpPr>
            <a:spLocks noGrp="1"/>
          </p:cNvSpPr>
          <p:nvPr>
            <p:ph idx="1"/>
          </p:nvPr>
        </p:nvSpPr>
        <p:spPr>
          <a:xfrm>
            <a:off x="838200" y="900954"/>
            <a:ext cx="10515600" cy="4351338"/>
          </a:xfrm>
        </p:spPr>
        <p:txBody>
          <a:bodyPr>
            <a:normAutofit fontScale="92500" lnSpcReduction="20000"/>
          </a:bodyPr>
          <a:lstStyle/>
          <a:p>
            <a:r>
              <a:rPr lang="en-US" dirty="0"/>
              <a:t>This raw dot-product, however, has a problem as a similarity metric: it favors long vectors.</a:t>
            </a:r>
          </a:p>
          <a:p>
            <a:r>
              <a:rPr lang="en-US" dirty="0"/>
              <a:t>More frequent words have longer vectors, since they tend to co-occur with more words and have higher co-occurrence values with each of them. </a:t>
            </a:r>
            <a:endParaRPr lang="en-US" dirty="0" smtClean="0"/>
          </a:p>
          <a:p>
            <a:r>
              <a:rPr lang="en-US" dirty="0" smtClean="0"/>
              <a:t>The </a:t>
            </a:r>
            <a:r>
              <a:rPr lang="en-US" dirty="0"/>
              <a:t>raw dot product thus will be higher for frequent words. But this is a problem; we’d like a similarity metric that tells us how similar two words are regardless of their frequency</a:t>
            </a:r>
          </a:p>
          <a:p>
            <a:r>
              <a:rPr lang="en-US" dirty="0" smtClean="0"/>
              <a:t>The </a:t>
            </a:r>
            <a:r>
              <a:rPr lang="en-US" dirty="0"/>
              <a:t>simplest way to modify the dot product to normalize for the vector length </a:t>
            </a:r>
            <a:r>
              <a:rPr lang="en-US" dirty="0" smtClean="0"/>
              <a:t>is to </a:t>
            </a:r>
            <a:r>
              <a:rPr lang="en-US" dirty="0"/>
              <a:t>divide the dot product by the lengths of each of the two vectors. </a:t>
            </a:r>
            <a:endParaRPr lang="en-US" dirty="0" smtClean="0"/>
          </a:p>
          <a:p>
            <a:r>
              <a:rPr lang="en-US" dirty="0" smtClean="0"/>
              <a:t>This normalized dot </a:t>
            </a:r>
            <a:r>
              <a:rPr lang="en-US" dirty="0"/>
              <a:t>product turns out to be the same as the cosine of the angle between the </a:t>
            </a:r>
            <a:r>
              <a:rPr lang="en-US" dirty="0" smtClean="0"/>
              <a:t>two vectors</a:t>
            </a:r>
            <a:endParaRPr lang="en-US" dirty="0"/>
          </a:p>
        </p:txBody>
      </p:sp>
      <p:pic>
        <p:nvPicPr>
          <p:cNvPr id="4" name="Picture 3">
            <a:extLst>
              <a:ext uri="{FF2B5EF4-FFF2-40B4-BE49-F238E27FC236}">
                <a16:creationId xmlns="" xmlns:a16="http://schemas.microsoft.com/office/drawing/2014/main" id="{DF495F18-CCD4-9C49-8134-63FE16811E54}"/>
              </a:ext>
            </a:extLst>
          </p:cNvPr>
          <p:cNvPicPr>
            <a:picLocks noChangeAspect="1"/>
          </p:cNvPicPr>
          <p:nvPr/>
        </p:nvPicPr>
        <p:blipFill>
          <a:blip r:embed="rId2"/>
          <a:stretch>
            <a:fillRect/>
          </a:stretch>
        </p:blipFill>
        <p:spPr>
          <a:xfrm>
            <a:off x="4357400" y="5031878"/>
            <a:ext cx="2952996" cy="1476498"/>
          </a:xfrm>
          <a:prstGeom prst="rect">
            <a:avLst/>
          </a:prstGeom>
        </p:spPr>
      </p:pic>
    </p:spTree>
    <p:extLst>
      <p:ext uri="{BB962C8B-B14F-4D97-AF65-F5344CB8AC3E}">
        <p14:creationId xmlns:p14="http://schemas.microsoft.com/office/powerpoint/2010/main" val="297726467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2209800" y="857251"/>
            <a:ext cx="8686800" cy="449619"/>
          </a:xfrm>
        </p:spPr>
        <p:txBody>
          <a:bodyPr>
            <a:normAutofit fontScale="90000"/>
          </a:bodyPr>
          <a:lstStyle/>
          <a:p>
            <a:pPr eaLnBrk="1" hangingPunct="1"/>
            <a:r>
              <a:rPr lang="en-US" dirty="0">
                <a:ea typeface="ＭＳ Ｐゴシック" charset="-128"/>
                <a:cs typeface="ＭＳ Ｐゴシック" charset="-128"/>
              </a:rPr>
              <a:t>Cosine for computing similarity</a:t>
            </a:r>
          </a:p>
        </p:txBody>
      </p:sp>
      <p:sp>
        <p:nvSpPr>
          <p:cNvPr id="54278" name="TextBox 10"/>
          <p:cNvSpPr txBox="1">
            <a:spLocks noChangeArrowheads="1"/>
          </p:cNvSpPr>
          <p:nvPr/>
        </p:nvSpPr>
        <p:spPr bwMode="auto">
          <a:xfrm>
            <a:off x="1789864" y="4089611"/>
            <a:ext cx="8610600" cy="2677656"/>
          </a:xfrm>
          <a:prstGeom prst="rect">
            <a:avLst/>
          </a:prstGeom>
          <a:noFill/>
          <a:ln w="9525">
            <a:noFill/>
            <a:miter lim="800000"/>
            <a:headEnd/>
            <a:tailEnd/>
          </a:ln>
        </p:spPr>
        <p:txBody>
          <a:bodyPr>
            <a:prstTxWarp prst="textNoShape">
              <a:avLst/>
            </a:prstTxWarp>
            <a:spAutoFit/>
          </a:bodyPr>
          <a:lstStyle/>
          <a:p>
            <a:r>
              <a:rPr lang="en-US" sz="2800" i="1" dirty="0">
                <a:solidFill>
                  <a:srgbClr val="0000FF"/>
                </a:solidFill>
                <a:latin typeface="Calibri (Body)"/>
                <a:cs typeface="Calibri (Body)"/>
              </a:rPr>
              <a:t>v</a:t>
            </a:r>
            <a:r>
              <a:rPr lang="en-US" sz="2800" i="1" baseline="-25000" dirty="0">
                <a:solidFill>
                  <a:srgbClr val="0000FF"/>
                </a:solidFill>
                <a:latin typeface="Calibri (Body)"/>
                <a:cs typeface="Calibri (Body)"/>
              </a:rPr>
              <a:t>i</a:t>
            </a:r>
            <a:r>
              <a:rPr lang="en-US" sz="2800" dirty="0">
                <a:solidFill>
                  <a:srgbClr val="0000FF"/>
                </a:solidFill>
                <a:latin typeface="Calibri (Body)"/>
                <a:cs typeface="Calibri (Body)"/>
              </a:rPr>
              <a:t> is the count for word </a:t>
            </a:r>
            <a:r>
              <a:rPr lang="en-US" sz="2800" i="1" dirty="0">
                <a:solidFill>
                  <a:srgbClr val="0000FF"/>
                </a:solidFill>
                <a:latin typeface="Calibri (Body)"/>
                <a:cs typeface="Calibri (Body)"/>
              </a:rPr>
              <a:t>v</a:t>
            </a:r>
            <a:r>
              <a:rPr lang="en-US" sz="2800" dirty="0">
                <a:solidFill>
                  <a:srgbClr val="0000FF"/>
                </a:solidFill>
                <a:latin typeface="Calibri (Body)"/>
                <a:cs typeface="Calibri (Body)"/>
              </a:rPr>
              <a:t> in context </a:t>
            </a:r>
            <a:r>
              <a:rPr lang="en-US" sz="2800" i="1" dirty="0" err="1">
                <a:solidFill>
                  <a:srgbClr val="0000FF"/>
                </a:solidFill>
                <a:latin typeface="Calibri (Body)"/>
                <a:cs typeface="Calibri (Body)"/>
              </a:rPr>
              <a:t>i</a:t>
            </a:r>
            <a:r>
              <a:rPr lang="en-US" sz="2800" dirty="0">
                <a:solidFill>
                  <a:srgbClr val="0000FF"/>
                </a:solidFill>
                <a:latin typeface="Calibri (Body)"/>
                <a:cs typeface="Calibri (Body)"/>
              </a:rPr>
              <a:t> </a:t>
            </a:r>
          </a:p>
          <a:p>
            <a:r>
              <a:rPr lang="en-US" sz="2800" i="1" dirty="0" err="1">
                <a:solidFill>
                  <a:srgbClr val="0000FF"/>
                </a:solidFill>
                <a:latin typeface="Calibri (Body)"/>
                <a:cs typeface="Calibri (Body)"/>
              </a:rPr>
              <a:t>w</a:t>
            </a:r>
            <a:r>
              <a:rPr lang="en-US" sz="2800" i="1" baseline="-25000" dirty="0" err="1">
                <a:solidFill>
                  <a:srgbClr val="0000FF"/>
                </a:solidFill>
                <a:latin typeface="Calibri (Body)"/>
                <a:cs typeface="Calibri (Body)"/>
              </a:rPr>
              <a:t>i</a:t>
            </a:r>
            <a:r>
              <a:rPr lang="en-US" sz="2800" dirty="0">
                <a:solidFill>
                  <a:srgbClr val="0000FF"/>
                </a:solidFill>
                <a:latin typeface="Calibri (Body)"/>
                <a:cs typeface="Calibri (Body)"/>
              </a:rPr>
              <a:t> is the count for word </a:t>
            </a:r>
            <a:r>
              <a:rPr lang="en-US" sz="2800" i="1" dirty="0">
                <a:solidFill>
                  <a:srgbClr val="0000FF"/>
                </a:solidFill>
                <a:latin typeface="Calibri (Body)"/>
                <a:cs typeface="Calibri (Body)"/>
              </a:rPr>
              <a:t>w</a:t>
            </a:r>
            <a:r>
              <a:rPr lang="en-US" sz="2800" dirty="0">
                <a:solidFill>
                  <a:srgbClr val="0000FF"/>
                </a:solidFill>
                <a:latin typeface="Calibri (Body)"/>
                <a:cs typeface="Calibri (Body)"/>
              </a:rPr>
              <a:t> in context </a:t>
            </a:r>
            <a:r>
              <a:rPr lang="en-US" sz="2800" i="1" dirty="0" err="1">
                <a:solidFill>
                  <a:srgbClr val="0000FF"/>
                </a:solidFill>
                <a:latin typeface="Calibri (Body)"/>
                <a:cs typeface="Calibri (Body)"/>
              </a:rPr>
              <a:t>i</a:t>
            </a:r>
            <a:r>
              <a:rPr lang="en-US" sz="2800" i="1" dirty="0">
                <a:solidFill>
                  <a:srgbClr val="0000FF"/>
                </a:solidFill>
                <a:latin typeface="Calibri (Body)"/>
                <a:cs typeface="Calibri (Body)"/>
              </a:rPr>
              <a:t>.</a:t>
            </a:r>
            <a:r>
              <a:rPr lang="en-US" sz="2800" dirty="0">
                <a:solidFill>
                  <a:srgbClr val="0000FF"/>
                </a:solidFill>
                <a:latin typeface="Calibri (Body)"/>
                <a:cs typeface="Calibri (Body)"/>
              </a:rPr>
              <a:t> </a:t>
            </a:r>
          </a:p>
          <a:p>
            <a:endParaRPr lang="en-US" sz="2800" dirty="0">
              <a:solidFill>
                <a:srgbClr val="0000FF"/>
              </a:solidFill>
              <a:latin typeface="Calibri (Body)"/>
              <a:cs typeface="Calibri (Body)"/>
            </a:endParaRPr>
          </a:p>
          <a:p>
            <a:r>
              <a:rPr lang="en-US" sz="2800" dirty="0">
                <a:latin typeface="Calibri (Body)"/>
                <a:cs typeface="Calibri (Body)"/>
              </a:rPr>
              <a:t>Cos(</a:t>
            </a:r>
            <a:r>
              <a:rPr lang="en-US" sz="2800" i="1" dirty="0" err="1">
                <a:latin typeface="Calibri (Body)"/>
                <a:cs typeface="Calibri (Body)"/>
              </a:rPr>
              <a:t>v,w</a:t>
            </a:r>
            <a:r>
              <a:rPr lang="en-US" sz="2800" dirty="0">
                <a:latin typeface="Calibri (Body)"/>
                <a:cs typeface="Calibri (Body)"/>
              </a:rPr>
              <a:t>) is the cosine similarity of </a:t>
            </a:r>
            <a:r>
              <a:rPr lang="en-US" sz="2800" i="1" dirty="0">
                <a:latin typeface="Calibri (Body)"/>
                <a:cs typeface="Calibri (Body)"/>
              </a:rPr>
              <a:t>v</a:t>
            </a:r>
            <a:r>
              <a:rPr lang="en-US" sz="2800" dirty="0">
                <a:latin typeface="Calibri (Body)"/>
                <a:cs typeface="Calibri (Body)"/>
              </a:rPr>
              <a:t> and </a:t>
            </a:r>
            <a:r>
              <a:rPr lang="en-US" sz="2800" i="1" dirty="0" smtClean="0">
                <a:latin typeface="Calibri (Body)"/>
                <a:cs typeface="Calibri (Body)"/>
              </a:rPr>
              <a:t>w</a:t>
            </a:r>
          </a:p>
          <a:p>
            <a:endParaRPr lang="en-US" sz="2800" i="1" dirty="0" smtClean="0">
              <a:latin typeface="Calibri (Body)"/>
              <a:cs typeface="Calibri (Body)"/>
            </a:endParaRPr>
          </a:p>
          <a:p>
            <a:r>
              <a:rPr lang="en-US" sz="2200" dirty="0" smtClean="0">
                <a:latin typeface="Calibri (Body)"/>
                <a:cs typeface="Calibri (Body)"/>
              </a:rPr>
              <a:t>Cosine range is 0 to 1</a:t>
            </a:r>
            <a:endParaRPr lang="en-US" sz="2200" dirty="0">
              <a:latin typeface="Calibri (Body)"/>
              <a:cs typeface="Calibri (Body)"/>
            </a:endParaRPr>
          </a:p>
        </p:txBody>
      </p:sp>
      <p:cxnSp>
        <p:nvCxnSpPr>
          <p:cNvPr id="54280" name="Straight Arrow Connector 12"/>
          <p:cNvCxnSpPr>
            <a:cxnSpLocks noChangeShapeType="1"/>
          </p:cNvCxnSpPr>
          <p:nvPr/>
        </p:nvCxnSpPr>
        <p:spPr bwMode="auto">
          <a:xfrm>
            <a:off x="7330888" y="5526047"/>
            <a:ext cx="228600" cy="1191"/>
          </a:xfrm>
          <a:prstGeom prst="straightConnector1">
            <a:avLst/>
          </a:prstGeom>
          <a:noFill/>
          <a:ln w="9525">
            <a:solidFill>
              <a:schemeClr val="tx1"/>
            </a:solidFill>
            <a:miter lim="800000"/>
            <a:headEnd/>
            <a:tailEnd type="arrow" w="med" len="med"/>
          </a:ln>
        </p:spPr>
      </p:cxnSp>
      <p:cxnSp>
        <p:nvCxnSpPr>
          <p:cNvPr id="54281" name="Straight Arrow Connector 13"/>
          <p:cNvCxnSpPr>
            <a:cxnSpLocks noChangeShapeType="1"/>
          </p:cNvCxnSpPr>
          <p:nvPr/>
        </p:nvCxnSpPr>
        <p:spPr bwMode="auto">
          <a:xfrm>
            <a:off x="8319247" y="5512600"/>
            <a:ext cx="228600" cy="1190"/>
          </a:xfrm>
          <a:prstGeom prst="straightConnector1">
            <a:avLst/>
          </a:prstGeom>
          <a:noFill/>
          <a:ln w="9525">
            <a:solidFill>
              <a:schemeClr val="tx1"/>
            </a:solidFill>
            <a:miter lim="800000"/>
            <a:headEnd/>
            <a:tailEnd type="arrow" w="med" len="med"/>
          </a:ln>
        </p:spPr>
      </p:cxnSp>
      <p:cxnSp>
        <p:nvCxnSpPr>
          <p:cNvPr id="54283" name="Straight Arrow Connector 15"/>
          <p:cNvCxnSpPr>
            <a:cxnSpLocks noChangeShapeType="1"/>
          </p:cNvCxnSpPr>
          <p:nvPr/>
        </p:nvCxnSpPr>
        <p:spPr bwMode="auto">
          <a:xfrm>
            <a:off x="2948724" y="5535227"/>
            <a:ext cx="228600" cy="1191"/>
          </a:xfrm>
          <a:prstGeom prst="straightConnector1">
            <a:avLst/>
          </a:prstGeom>
          <a:noFill/>
          <a:ln w="9525">
            <a:solidFill>
              <a:schemeClr val="tx1"/>
            </a:solidFill>
            <a:miter lim="800000"/>
            <a:headEnd/>
            <a:tailEnd type="arrow" w="med" len="med"/>
          </a:ln>
        </p:spPr>
      </p:cxnSp>
      <p:cxnSp>
        <p:nvCxnSpPr>
          <p:cNvPr id="54284" name="Straight Arrow Connector 16"/>
          <p:cNvCxnSpPr>
            <a:cxnSpLocks noChangeShapeType="1"/>
          </p:cNvCxnSpPr>
          <p:nvPr/>
        </p:nvCxnSpPr>
        <p:spPr bwMode="auto">
          <a:xfrm>
            <a:off x="2662974" y="5538303"/>
            <a:ext cx="228600" cy="1191"/>
          </a:xfrm>
          <a:prstGeom prst="straightConnector1">
            <a:avLst/>
          </a:prstGeom>
          <a:noFill/>
          <a:ln w="9525">
            <a:solidFill>
              <a:schemeClr val="tx1"/>
            </a:solidFill>
            <a:miter lim="800000"/>
            <a:headEnd/>
            <a:tailEnd type="arrow" w="med" len="med"/>
          </a:ln>
        </p:spPr>
      </p:cxnSp>
      <p:sp>
        <p:nvSpPr>
          <p:cNvPr id="54285" name="TextBox 14"/>
          <p:cNvSpPr txBox="1">
            <a:spLocks noChangeArrowheads="1"/>
          </p:cNvSpPr>
          <p:nvPr/>
        </p:nvSpPr>
        <p:spPr bwMode="auto">
          <a:xfrm>
            <a:off x="9144002" y="728217"/>
            <a:ext cx="1143262" cy="461665"/>
          </a:xfrm>
          <a:prstGeom prst="rect">
            <a:avLst/>
          </a:prstGeom>
          <a:noFill/>
          <a:ln w="9525">
            <a:noFill/>
            <a:miter lim="800000"/>
            <a:headEnd/>
            <a:tailEnd/>
          </a:ln>
        </p:spPr>
        <p:txBody>
          <a:bodyPr wrap="none" anchor="ctr">
            <a:prstTxWarp prst="textNoShape">
              <a:avLst/>
            </a:prstTxWarp>
            <a:spAutoFit/>
          </a:bodyPr>
          <a:lstStyle/>
          <a:p>
            <a:r>
              <a:rPr lang="en-US" sz="2400">
                <a:solidFill>
                  <a:srgbClr val="FBFCFF"/>
                </a:solidFill>
              </a:rPr>
              <a:t>Sec. 6.3</a:t>
            </a:r>
          </a:p>
        </p:txBody>
      </p:sp>
      <p:pic>
        <p:nvPicPr>
          <p:cNvPr id="6" name="Picture 5">
            <a:extLst>
              <a:ext uri="{FF2B5EF4-FFF2-40B4-BE49-F238E27FC236}">
                <a16:creationId xmlns="" xmlns:a16="http://schemas.microsoft.com/office/drawing/2014/main" id="{4AE8DA65-28F6-6F41-A908-3E2DCE16D2A9}"/>
              </a:ext>
            </a:extLst>
          </p:cNvPr>
          <p:cNvPicPr>
            <a:picLocks noChangeAspect="1"/>
          </p:cNvPicPr>
          <p:nvPr/>
        </p:nvPicPr>
        <p:blipFill>
          <a:blip r:embed="rId3"/>
          <a:stretch>
            <a:fillRect/>
          </a:stretch>
        </p:blipFill>
        <p:spPr>
          <a:xfrm>
            <a:off x="2797310" y="1435904"/>
            <a:ext cx="6595708" cy="2524673"/>
          </a:xfrm>
          <a:prstGeom prst="rect">
            <a:avLst/>
          </a:prstGeom>
        </p:spPr>
      </p:pic>
    </p:spTree>
    <p:extLst>
      <p:ext uri="{BB962C8B-B14F-4D97-AF65-F5344CB8AC3E}">
        <p14:creationId xmlns:p14="http://schemas.microsoft.com/office/powerpoint/2010/main" val="429134898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447675"/>
          </a:xfrm>
        </p:spPr>
        <p:txBody>
          <a:bodyPr>
            <a:normAutofit fontScale="90000"/>
          </a:bodyPr>
          <a:lstStyle/>
          <a:p>
            <a:r>
              <a:rPr lang="en-US" dirty="0" smtClean="0"/>
              <a:t>Example</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241145412"/>
              </p:ext>
            </p:extLst>
          </p:nvPr>
        </p:nvGraphicFramePr>
        <p:xfrm>
          <a:off x="6510196" y="1024975"/>
          <a:ext cx="4419600" cy="1600200"/>
        </p:xfrm>
        <a:graphic>
          <a:graphicData uri="http://schemas.openxmlformats.org/drawingml/2006/table">
            <a:tbl>
              <a:tblPr firstRow="1" bandRow="1">
                <a:tableStyleId>{5C22544A-7EE6-4342-B048-85BDC9FD1C3A}</a:tableStyleId>
              </a:tblPr>
              <a:tblGrid>
                <a:gridCol w="1447800">
                  <a:extLst>
                    <a:ext uri="{9D8B030D-6E8A-4147-A177-3AD203B41FA5}">
                      <a16:colId xmlns="" xmlns:a16="http://schemas.microsoft.com/office/drawing/2014/main" val="20000"/>
                    </a:ext>
                  </a:extLst>
                </a:gridCol>
                <a:gridCol w="838200">
                  <a:extLst>
                    <a:ext uri="{9D8B030D-6E8A-4147-A177-3AD203B41FA5}">
                      <a16:colId xmlns="" xmlns:a16="http://schemas.microsoft.com/office/drawing/2014/main" val="20001"/>
                    </a:ext>
                  </a:extLst>
                </a:gridCol>
                <a:gridCol w="838200">
                  <a:extLst>
                    <a:ext uri="{9D8B030D-6E8A-4147-A177-3AD203B41FA5}">
                      <a16:colId xmlns="" xmlns:a16="http://schemas.microsoft.com/office/drawing/2014/main" val="20002"/>
                    </a:ext>
                  </a:extLst>
                </a:gridCol>
                <a:gridCol w="1295400">
                  <a:extLst>
                    <a:ext uri="{9D8B030D-6E8A-4147-A177-3AD203B41FA5}">
                      <a16:colId xmlns="" xmlns:a16="http://schemas.microsoft.com/office/drawing/2014/main" val="20003"/>
                    </a:ext>
                  </a:extLst>
                </a:gridCol>
              </a:tblGrid>
              <a:tr h="400050">
                <a:tc>
                  <a:txBody>
                    <a:bodyPr/>
                    <a:lstStyle/>
                    <a:p>
                      <a:endParaRPr lang="en-US" sz="2000" dirty="0"/>
                    </a:p>
                  </a:txBody>
                  <a:tcPr/>
                </a:tc>
                <a:tc>
                  <a:txBody>
                    <a:bodyPr/>
                    <a:lstStyle/>
                    <a:p>
                      <a:r>
                        <a:rPr lang="en-US" sz="2000" dirty="0"/>
                        <a:t>large</a:t>
                      </a:r>
                    </a:p>
                  </a:txBody>
                  <a:tcPr/>
                </a:tc>
                <a:tc>
                  <a:txBody>
                    <a:bodyPr/>
                    <a:lstStyle/>
                    <a:p>
                      <a:r>
                        <a:rPr lang="en-US" sz="2000" dirty="0"/>
                        <a:t>data</a:t>
                      </a:r>
                    </a:p>
                  </a:txBody>
                  <a:tcPr/>
                </a:tc>
                <a:tc>
                  <a:txBody>
                    <a:bodyPr/>
                    <a:lstStyle/>
                    <a:p>
                      <a:r>
                        <a:rPr lang="en-US" sz="2000" dirty="0"/>
                        <a:t>computer</a:t>
                      </a:r>
                    </a:p>
                  </a:txBody>
                  <a:tcPr/>
                </a:tc>
                <a:extLst>
                  <a:ext uri="{0D108BD9-81ED-4DB2-BD59-A6C34878D82A}">
                    <a16:rowId xmlns="" xmlns:a16="http://schemas.microsoft.com/office/drawing/2014/main" val="10000"/>
                  </a:ext>
                </a:extLst>
              </a:tr>
              <a:tr h="400050">
                <a:tc>
                  <a:txBody>
                    <a:bodyPr/>
                    <a:lstStyle/>
                    <a:p>
                      <a:r>
                        <a:rPr lang="en-US" sz="2000" dirty="0"/>
                        <a:t>apricot</a:t>
                      </a:r>
                    </a:p>
                  </a:txBody>
                  <a:tcPr/>
                </a:tc>
                <a:tc>
                  <a:txBody>
                    <a:bodyPr/>
                    <a:lstStyle/>
                    <a:p>
                      <a:r>
                        <a:rPr lang="en-US" sz="2000" dirty="0"/>
                        <a:t>1</a:t>
                      </a:r>
                    </a:p>
                  </a:txBody>
                  <a:tcPr/>
                </a:tc>
                <a:tc>
                  <a:txBody>
                    <a:bodyPr/>
                    <a:lstStyle/>
                    <a:p>
                      <a:r>
                        <a:rPr lang="en-US" sz="2000" dirty="0"/>
                        <a:t>0</a:t>
                      </a:r>
                    </a:p>
                  </a:txBody>
                  <a:tcPr/>
                </a:tc>
                <a:tc>
                  <a:txBody>
                    <a:bodyPr/>
                    <a:lstStyle/>
                    <a:p>
                      <a:r>
                        <a:rPr lang="en-US" sz="2000" dirty="0"/>
                        <a:t>0</a:t>
                      </a:r>
                    </a:p>
                  </a:txBody>
                  <a:tcPr/>
                </a:tc>
                <a:extLst>
                  <a:ext uri="{0D108BD9-81ED-4DB2-BD59-A6C34878D82A}">
                    <a16:rowId xmlns="" xmlns:a16="http://schemas.microsoft.com/office/drawing/2014/main" val="10001"/>
                  </a:ext>
                </a:extLst>
              </a:tr>
              <a:tr h="400050">
                <a:tc>
                  <a:txBody>
                    <a:bodyPr/>
                    <a:lstStyle/>
                    <a:p>
                      <a:r>
                        <a:rPr lang="en-US" sz="2000" dirty="0"/>
                        <a:t>digital</a:t>
                      </a:r>
                    </a:p>
                  </a:txBody>
                  <a:tcPr/>
                </a:tc>
                <a:tc>
                  <a:txBody>
                    <a:bodyPr/>
                    <a:lstStyle/>
                    <a:p>
                      <a:r>
                        <a:rPr lang="en-US" sz="2000" dirty="0"/>
                        <a:t>0</a:t>
                      </a:r>
                    </a:p>
                  </a:txBody>
                  <a:tcPr/>
                </a:tc>
                <a:tc>
                  <a:txBody>
                    <a:bodyPr/>
                    <a:lstStyle/>
                    <a:p>
                      <a:r>
                        <a:rPr lang="en-US" sz="2000" dirty="0"/>
                        <a:t>1</a:t>
                      </a:r>
                    </a:p>
                  </a:txBody>
                  <a:tcPr/>
                </a:tc>
                <a:tc>
                  <a:txBody>
                    <a:bodyPr/>
                    <a:lstStyle/>
                    <a:p>
                      <a:r>
                        <a:rPr lang="en-US" sz="2000" dirty="0"/>
                        <a:t>2</a:t>
                      </a:r>
                    </a:p>
                  </a:txBody>
                  <a:tcPr/>
                </a:tc>
                <a:extLst>
                  <a:ext uri="{0D108BD9-81ED-4DB2-BD59-A6C34878D82A}">
                    <a16:rowId xmlns="" xmlns:a16="http://schemas.microsoft.com/office/drawing/2014/main" val="10002"/>
                  </a:ext>
                </a:extLst>
              </a:tr>
              <a:tr h="400050">
                <a:tc>
                  <a:txBody>
                    <a:bodyPr/>
                    <a:lstStyle/>
                    <a:p>
                      <a:r>
                        <a:rPr lang="en-US" sz="2000" dirty="0"/>
                        <a:t>information</a:t>
                      </a:r>
                    </a:p>
                  </a:txBody>
                  <a:tcPr/>
                </a:tc>
                <a:tc>
                  <a:txBody>
                    <a:bodyPr/>
                    <a:lstStyle/>
                    <a:p>
                      <a:r>
                        <a:rPr lang="en-US" sz="2000" dirty="0"/>
                        <a:t>1</a:t>
                      </a:r>
                    </a:p>
                  </a:txBody>
                  <a:tcPr/>
                </a:tc>
                <a:tc>
                  <a:txBody>
                    <a:bodyPr/>
                    <a:lstStyle/>
                    <a:p>
                      <a:r>
                        <a:rPr lang="en-US" sz="2000" dirty="0"/>
                        <a:t>6</a:t>
                      </a:r>
                    </a:p>
                  </a:txBody>
                  <a:tcPr/>
                </a:tc>
                <a:tc>
                  <a:txBody>
                    <a:bodyPr/>
                    <a:lstStyle/>
                    <a:p>
                      <a:r>
                        <a:rPr lang="en-US" sz="2000" dirty="0"/>
                        <a:t>1</a:t>
                      </a:r>
                    </a:p>
                  </a:txBody>
                  <a:tcPr/>
                </a:tc>
                <a:extLst>
                  <a:ext uri="{0D108BD9-81ED-4DB2-BD59-A6C34878D82A}">
                    <a16:rowId xmlns="" xmlns:a16="http://schemas.microsoft.com/office/drawing/2014/main" val="10003"/>
                  </a:ext>
                </a:extLst>
              </a:tr>
            </a:tbl>
          </a:graphicData>
        </a:graphic>
      </p:graphicFrame>
      <p:sp>
        <p:nvSpPr>
          <p:cNvPr id="9" name="TextBox 8"/>
          <p:cNvSpPr txBox="1"/>
          <p:nvPr/>
        </p:nvSpPr>
        <p:spPr>
          <a:xfrm>
            <a:off x="2128696" y="2765343"/>
            <a:ext cx="8915400" cy="2973122"/>
          </a:xfrm>
          <a:prstGeom prst="rect">
            <a:avLst/>
          </a:prstGeom>
          <a:noFill/>
        </p:spPr>
        <p:txBody>
          <a:bodyPr wrap="square" rtlCol="0">
            <a:spAutoFit/>
          </a:bodyPr>
          <a:lstStyle/>
          <a:p>
            <a:r>
              <a:rPr lang="en-US" dirty="0"/>
              <a:t>Which pair of words is more similar?</a:t>
            </a:r>
          </a:p>
          <a:p>
            <a:pPr>
              <a:lnSpc>
                <a:spcPct val="120000"/>
              </a:lnSpc>
            </a:pPr>
            <a:r>
              <a:rPr lang="en-US" dirty="0"/>
              <a:t>cosine(</a:t>
            </a:r>
            <a:r>
              <a:rPr lang="en-US" dirty="0" err="1"/>
              <a:t>apricot,information</a:t>
            </a:r>
            <a:r>
              <a:rPr lang="en-US" dirty="0"/>
              <a:t>) = </a:t>
            </a:r>
          </a:p>
          <a:p>
            <a:pPr>
              <a:lnSpc>
                <a:spcPct val="120000"/>
              </a:lnSpc>
            </a:pPr>
            <a:endParaRPr lang="en-US" dirty="0"/>
          </a:p>
          <a:p>
            <a:pPr>
              <a:lnSpc>
                <a:spcPct val="120000"/>
              </a:lnSpc>
            </a:pPr>
            <a:endParaRPr lang="en-US" dirty="0" smtClean="0"/>
          </a:p>
          <a:p>
            <a:pPr>
              <a:lnSpc>
                <a:spcPct val="120000"/>
              </a:lnSpc>
            </a:pPr>
            <a:r>
              <a:rPr lang="en-US" dirty="0" smtClean="0"/>
              <a:t>cosine(</a:t>
            </a:r>
            <a:r>
              <a:rPr lang="en-US" dirty="0" err="1" smtClean="0"/>
              <a:t>digital,information</a:t>
            </a:r>
            <a:r>
              <a:rPr lang="en-US" dirty="0"/>
              <a:t>) =</a:t>
            </a:r>
          </a:p>
          <a:p>
            <a:pPr>
              <a:lnSpc>
                <a:spcPct val="120000"/>
              </a:lnSpc>
            </a:pPr>
            <a:endParaRPr lang="en-US" dirty="0"/>
          </a:p>
          <a:p>
            <a:pPr>
              <a:lnSpc>
                <a:spcPct val="120000"/>
              </a:lnSpc>
            </a:pPr>
            <a:endParaRPr lang="en-US" dirty="0"/>
          </a:p>
          <a:p>
            <a:pPr>
              <a:lnSpc>
                <a:spcPct val="120000"/>
              </a:lnSpc>
            </a:pPr>
            <a:r>
              <a:rPr lang="en-US" dirty="0" smtClean="0"/>
              <a:t>cosine(</a:t>
            </a:r>
            <a:r>
              <a:rPr lang="en-US" dirty="0" err="1" smtClean="0"/>
              <a:t>apricot,digital</a:t>
            </a:r>
            <a:r>
              <a:rPr lang="en-US" dirty="0"/>
              <a:t>) =</a:t>
            </a:r>
          </a:p>
          <a:p>
            <a:endParaRPr lang="en-US" dirty="0"/>
          </a:p>
        </p:txBody>
      </p:sp>
      <p:graphicFrame>
        <p:nvGraphicFramePr>
          <p:cNvPr id="10" name="Content Placeholder 3"/>
          <p:cNvGraphicFramePr>
            <a:graphicFrameLocks noChangeAspect="1"/>
          </p:cNvGraphicFramePr>
          <p:nvPr>
            <p:extLst>
              <p:ext uri="{D42A27DB-BD31-4B8C-83A1-F6EECF244321}">
                <p14:modId xmlns:p14="http://schemas.microsoft.com/office/powerpoint/2010/main" val="960558090"/>
              </p:ext>
            </p:extLst>
          </p:nvPr>
        </p:nvGraphicFramePr>
        <p:xfrm>
          <a:off x="502104" y="1260921"/>
          <a:ext cx="5375110" cy="1238220"/>
        </p:xfrm>
        <a:graphic>
          <a:graphicData uri="http://schemas.openxmlformats.org/presentationml/2006/ole">
            <mc:AlternateContent xmlns:mc="http://schemas.openxmlformats.org/markup-compatibility/2006">
              <mc:Choice xmlns:v="urn:schemas-microsoft-com:vml" Requires="v">
                <p:oleObj spid="_x0000_s2349" name="Equation" r:id="rId3" imgW="2921000" imgH="673100" progId="Equation.3">
                  <p:embed/>
                </p:oleObj>
              </mc:Choice>
              <mc:Fallback>
                <p:oleObj name="Equation" r:id="rId3" imgW="2921000" imgH="673100" progId="Equation.3">
                  <p:embed/>
                  <p:pic>
                    <p:nvPicPr>
                      <p:cNvPr id="0" name=""/>
                      <p:cNvPicPr>
                        <a:picLocks noChangeAspect="1" noChangeArrowheads="1"/>
                      </p:cNvPicPr>
                      <p:nvPr/>
                    </p:nvPicPr>
                    <p:blipFill>
                      <a:blip r:embed="rId4"/>
                      <a:srcRect/>
                      <a:stretch>
                        <a:fillRect/>
                      </a:stretch>
                    </p:blipFill>
                    <p:spPr bwMode="auto">
                      <a:xfrm>
                        <a:off x="502104" y="1260921"/>
                        <a:ext cx="5375110" cy="1238220"/>
                      </a:xfrm>
                      <a:prstGeom prst="rect">
                        <a:avLst/>
                      </a:prstGeom>
                      <a:noFill/>
                    </p:spPr>
                  </p:pic>
                </p:oleObj>
              </mc:Fallback>
            </mc:AlternateContent>
          </a:graphicData>
        </a:graphic>
      </p:graphicFrame>
      <p:graphicFrame>
        <p:nvGraphicFramePr>
          <p:cNvPr id="11" name="Object 10"/>
          <p:cNvGraphicFramePr>
            <a:graphicFrameLocks noChangeAspect="1"/>
          </p:cNvGraphicFramePr>
          <p:nvPr>
            <p:extLst/>
          </p:nvPr>
        </p:nvGraphicFramePr>
        <p:xfrm>
          <a:off x="6019802" y="3196676"/>
          <a:ext cx="980789" cy="340274"/>
        </p:xfrm>
        <a:graphic>
          <a:graphicData uri="http://schemas.openxmlformats.org/presentationml/2006/ole">
            <mc:AlternateContent xmlns:mc="http://schemas.openxmlformats.org/markup-compatibility/2006">
              <mc:Choice xmlns:v="urn:schemas-microsoft-com:vml" Requires="v">
                <p:oleObj spid="_x0000_s2350" name="Equation" r:id="rId5" imgW="622300" imgH="215900" progId="Equation.3">
                  <p:embed/>
                </p:oleObj>
              </mc:Choice>
              <mc:Fallback>
                <p:oleObj name="Equation" r:id="rId5" imgW="622300" imgH="215900" progId="Equation.3">
                  <p:embed/>
                  <p:pic>
                    <p:nvPicPr>
                      <p:cNvPr id="0" name=""/>
                      <p:cNvPicPr/>
                      <p:nvPr/>
                    </p:nvPicPr>
                    <p:blipFill>
                      <a:blip r:embed="rId6"/>
                      <a:stretch>
                        <a:fillRect/>
                      </a:stretch>
                    </p:blipFill>
                    <p:spPr>
                      <a:xfrm>
                        <a:off x="6019802" y="3196676"/>
                        <a:ext cx="980789" cy="340274"/>
                      </a:xfrm>
                      <a:prstGeom prst="rect">
                        <a:avLst/>
                      </a:prstGeom>
                    </p:spPr>
                  </p:pic>
                </p:oleObj>
              </mc:Fallback>
            </mc:AlternateContent>
          </a:graphicData>
        </a:graphic>
      </p:graphicFrame>
      <p:graphicFrame>
        <p:nvGraphicFramePr>
          <p:cNvPr id="12" name="Object 11"/>
          <p:cNvGraphicFramePr>
            <a:graphicFrameLocks noChangeAspect="1"/>
          </p:cNvGraphicFramePr>
          <p:nvPr>
            <p:extLst/>
          </p:nvPr>
        </p:nvGraphicFramePr>
        <p:xfrm>
          <a:off x="5039013" y="5195376"/>
          <a:ext cx="980789" cy="340274"/>
        </p:xfrm>
        <a:graphic>
          <a:graphicData uri="http://schemas.openxmlformats.org/presentationml/2006/ole">
            <mc:AlternateContent xmlns:mc="http://schemas.openxmlformats.org/markup-compatibility/2006">
              <mc:Choice xmlns:v="urn:schemas-microsoft-com:vml" Requires="v">
                <p:oleObj spid="_x0000_s2351" name="Equation" r:id="rId7" imgW="622300" imgH="215900" progId="Equation.3">
                  <p:embed/>
                </p:oleObj>
              </mc:Choice>
              <mc:Fallback>
                <p:oleObj name="Equation" r:id="rId7" imgW="622300" imgH="215900" progId="Equation.3">
                  <p:embed/>
                  <p:pic>
                    <p:nvPicPr>
                      <p:cNvPr id="0" name=""/>
                      <p:cNvPicPr/>
                      <p:nvPr/>
                    </p:nvPicPr>
                    <p:blipFill>
                      <a:blip r:embed="rId6"/>
                      <a:stretch>
                        <a:fillRect/>
                      </a:stretch>
                    </p:blipFill>
                    <p:spPr>
                      <a:xfrm>
                        <a:off x="5039013" y="5195376"/>
                        <a:ext cx="980789" cy="340274"/>
                      </a:xfrm>
                      <a:prstGeom prst="rect">
                        <a:avLst/>
                      </a:prstGeom>
                    </p:spPr>
                  </p:pic>
                </p:oleObj>
              </mc:Fallback>
            </mc:AlternateContent>
          </a:graphicData>
        </a:graphic>
      </p:graphicFrame>
      <p:graphicFrame>
        <p:nvGraphicFramePr>
          <p:cNvPr id="13" name="Object 12"/>
          <p:cNvGraphicFramePr>
            <a:graphicFrameLocks noChangeAspect="1"/>
          </p:cNvGraphicFramePr>
          <p:nvPr>
            <p:extLst/>
          </p:nvPr>
        </p:nvGraphicFramePr>
        <p:xfrm>
          <a:off x="6934200" y="4069356"/>
          <a:ext cx="1060854" cy="340274"/>
        </p:xfrm>
        <a:graphic>
          <a:graphicData uri="http://schemas.openxmlformats.org/presentationml/2006/ole">
            <mc:AlternateContent xmlns:mc="http://schemas.openxmlformats.org/markup-compatibility/2006">
              <mc:Choice xmlns:v="urn:schemas-microsoft-com:vml" Requires="v">
                <p:oleObj spid="_x0000_s2352" name="Equation" r:id="rId8" imgW="673100" imgH="215900" progId="Equation.3">
                  <p:embed/>
                </p:oleObj>
              </mc:Choice>
              <mc:Fallback>
                <p:oleObj name="Equation" r:id="rId8" imgW="673100" imgH="215900" progId="Equation.3">
                  <p:embed/>
                  <p:pic>
                    <p:nvPicPr>
                      <p:cNvPr id="0" name=""/>
                      <p:cNvPicPr/>
                      <p:nvPr/>
                    </p:nvPicPr>
                    <p:blipFill>
                      <a:blip r:embed="rId9"/>
                      <a:stretch>
                        <a:fillRect/>
                      </a:stretch>
                    </p:blipFill>
                    <p:spPr>
                      <a:xfrm>
                        <a:off x="6934200" y="4069356"/>
                        <a:ext cx="1060854" cy="340274"/>
                      </a:xfrm>
                      <a:prstGeom prst="rect">
                        <a:avLst/>
                      </a:prstGeom>
                    </p:spPr>
                  </p:pic>
                </p:oleObj>
              </mc:Fallback>
            </mc:AlternateContent>
          </a:graphicData>
        </a:graphic>
      </p:graphicFrame>
      <p:graphicFrame>
        <p:nvGraphicFramePr>
          <p:cNvPr id="14" name="Object 13"/>
          <p:cNvGraphicFramePr>
            <a:graphicFrameLocks noChangeAspect="1"/>
          </p:cNvGraphicFramePr>
          <p:nvPr>
            <p:extLst/>
          </p:nvPr>
        </p:nvGraphicFramePr>
        <p:xfrm>
          <a:off x="7010400" y="3196676"/>
          <a:ext cx="1060854" cy="340274"/>
        </p:xfrm>
        <a:graphic>
          <a:graphicData uri="http://schemas.openxmlformats.org/presentationml/2006/ole">
            <mc:AlternateContent xmlns:mc="http://schemas.openxmlformats.org/markup-compatibility/2006">
              <mc:Choice xmlns:v="urn:schemas-microsoft-com:vml" Requires="v">
                <p:oleObj spid="_x0000_s2353" name="Equation" r:id="rId10" imgW="673100" imgH="215900" progId="Equation.3">
                  <p:embed/>
                </p:oleObj>
              </mc:Choice>
              <mc:Fallback>
                <p:oleObj name="Equation" r:id="rId10" imgW="673100" imgH="215900" progId="Equation.3">
                  <p:embed/>
                  <p:pic>
                    <p:nvPicPr>
                      <p:cNvPr id="0" name=""/>
                      <p:cNvPicPr/>
                      <p:nvPr/>
                    </p:nvPicPr>
                    <p:blipFill>
                      <a:blip r:embed="rId9"/>
                      <a:stretch>
                        <a:fillRect/>
                      </a:stretch>
                    </p:blipFill>
                    <p:spPr>
                      <a:xfrm>
                        <a:off x="7010400" y="3196676"/>
                        <a:ext cx="1060854" cy="340274"/>
                      </a:xfrm>
                      <a:prstGeom prst="rect">
                        <a:avLst/>
                      </a:prstGeom>
                    </p:spPr>
                  </p:pic>
                </p:oleObj>
              </mc:Fallback>
            </mc:AlternateContent>
          </a:graphicData>
        </a:graphic>
      </p:graphicFrame>
      <p:graphicFrame>
        <p:nvGraphicFramePr>
          <p:cNvPr id="15" name="Object 14"/>
          <p:cNvGraphicFramePr>
            <a:graphicFrameLocks noChangeAspect="1"/>
          </p:cNvGraphicFramePr>
          <p:nvPr>
            <p:extLst/>
          </p:nvPr>
        </p:nvGraphicFramePr>
        <p:xfrm>
          <a:off x="6096002" y="5214494"/>
          <a:ext cx="980789" cy="340274"/>
        </p:xfrm>
        <a:graphic>
          <a:graphicData uri="http://schemas.openxmlformats.org/presentationml/2006/ole">
            <mc:AlternateContent xmlns:mc="http://schemas.openxmlformats.org/markup-compatibility/2006">
              <mc:Choice xmlns:v="urn:schemas-microsoft-com:vml" Requires="v">
                <p:oleObj spid="_x0000_s2354" name="Equation" r:id="rId11" imgW="622300" imgH="215900" progId="Equation.3">
                  <p:embed/>
                </p:oleObj>
              </mc:Choice>
              <mc:Fallback>
                <p:oleObj name="Equation" r:id="rId11" imgW="622300" imgH="215900" progId="Equation.3">
                  <p:embed/>
                  <p:pic>
                    <p:nvPicPr>
                      <p:cNvPr id="0" name=""/>
                      <p:cNvPicPr/>
                      <p:nvPr/>
                    </p:nvPicPr>
                    <p:blipFill>
                      <a:blip r:embed="rId12"/>
                      <a:stretch>
                        <a:fillRect/>
                      </a:stretch>
                    </p:blipFill>
                    <p:spPr>
                      <a:xfrm>
                        <a:off x="6096002" y="5214494"/>
                        <a:ext cx="980789" cy="340274"/>
                      </a:xfrm>
                      <a:prstGeom prst="rect">
                        <a:avLst/>
                      </a:prstGeom>
                    </p:spPr>
                  </p:pic>
                </p:oleObj>
              </mc:Fallback>
            </mc:AlternateContent>
          </a:graphicData>
        </a:graphic>
      </p:graphicFrame>
      <p:graphicFrame>
        <p:nvGraphicFramePr>
          <p:cNvPr id="16" name="Object 15"/>
          <p:cNvGraphicFramePr>
            <a:graphicFrameLocks noChangeAspect="1"/>
          </p:cNvGraphicFramePr>
          <p:nvPr>
            <p:extLst/>
          </p:nvPr>
        </p:nvGraphicFramePr>
        <p:xfrm>
          <a:off x="5877213" y="4069356"/>
          <a:ext cx="980789" cy="340274"/>
        </p:xfrm>
        <a:graphic>
          <a:graphicData uri="http://schemas.openxmlformats.org/presentationml/2006/ole">
            <mc:AlternateContent xmlns:mc="http://schemas.openxmlformats.org/markup-compatibility/2006">
              <mc:Choice xmlns:v="urn:schemas-microsoft-com:vml" Requires="v">
                <p:oleObj spid="_x0000_s2355" name="Equation" r:id="rId13" imgW="622300" imgH="215900" progId="Equation.3">
                  <p:embed/>
                </p:oleObj>
              </mc:Choice>
              <mc:Fallback>
                <p:oleObj name="Equation" r:id="rId13" imgW="622300" imgH="215900" progId="Equation.3">
                  <p:embed/>
                  <p:pic>
                    <p:nvPicPr>
                      <p:cNvPr id="0" name=""/>
                      <p:cNvPicPr/>
                      <p:nvPr/>
                    </p:nvPicPr>
                    <p:blipFill>
                      <a:blip r:embed="rId12"/>
                      <a:stretch>
                        <a:fillRect/>
                      </a:stretch>
                    </p:blipFill>
                    <p:spPr>
                      <a:xfrm>
                        <a:off x="5877213" y="4069356"/>
                        <a:ext cx="980789" cy="340274"/>
                      </a:xfrm>
                      <a:prstGeom prst="rect">
                        <a:avLst/>
                      </a:prstGeom>
                    </p:spPr>
                  </p:pic>
                </p:oleObj>
              </mc:Fallback>
            </mc:AlternateContent>
          </a:graphicData>
        </a:graphic>
      </p:graphicFrame>
      <p:graphicFrame>
        <p:nvGraphicFramePr>
          <p:cNvPr id="17" name="Object 16"/>
          <p:cNvGraphicFramePr>
            <a:graphicFrameLocks noChangeAspect="1"/>
          </p:cNvGraphicFramePr>
          <p:nvPr>
            <p:extLst/>
          </p:nvPr>
        </p:nvGraphicFramePr>
        <p:xfrm>
          <a:off x="6324600" y="2861120"/>
          <a:ext cx="1418544" cy="618680"/>
        </p:xfrm>
        <a:graphic>
          <a:graphicData uri="http://schemas.openxmlformats.org/presentationml/2006/ole">
            <mc:AlternateContent xmlns:mc="http://schemas.openxmlformats.org/markup-compatibility/2006">
              <mc:Choice xmlns:v="urn:schemas-microsoft-com:vml" Requires="v">
                <p:oleObj spid="_x0000_s2356" name="Equation" r:id="rId14" imgW="901700" imgH="393700" progId="Equation.3">
                  <p:embed/>
                </p:oleObj>
              </mc:Choice>
              <mc:Fallback>
                <p:oleObj name="Equation" r:id="rId14" imgW="901700" imgH="393700" progId="Equation.3">
                  <p:embed/>
                  <p:pic>
                    <p:nvPicPr>
                      <p:cNvPr id="0" name=""/>
                      <p:cNvPicPr/>
                      <p:nvPr/>
                    </p:nvPicPr>
                    <p:blipFill>
                      <a:blip r:embed="rId15"/>
                      <a:stretch>
                        <a:fillRect/>
                      </a:stretch>
                    </p:blipFill>
                    <p:spPr>
                      <a:xfrm>
                        <a:off x="6324600" y="2861120"/>
                        <a:ext cx="1418544" cy="618680"/>
                      </a:xfrm>
                      <a:prstGeom prst="rect">
                        <a:avLst/>
                      </a:prstGeom>
                    </p:spPr>
                  </p:pic>
                </p:oleObj>
              </mc:Fallback>
            </mc:AlternateContent>
          </a:graphicData>
        </a:graphic>
      </p:graphicFrame>
      <p:graphicFrame>
        <p:nvGraphicFramePr>
          <p:cNvPr id="20" name="Object 19"/>
          <p:cNvGraphicFramePr>
            <a:graphicFrameLocks noChangeAspect="1"/>
          </p:cNvGraphicFramePr>
          <p:nvPr>
            <p:extLst/>
          </p:nvPr>
        </p:nvGraphicFramePr>
        <p:xfrm>
          <a:off x="6172200" y="3733800"/>
          <a:ext cx="1458316" cy="618680"/>
        </p:xfrm>
        <a:graphic>
          <a:graphicData uri="http://schemas.openxmlformats.org/presentationml/2006/ole">
            <mc:AlternateContent xmlns:mc="http://schemas.openxmlformats.org/markup-compatibility/2006">
              <mc:Choice xmlns:v="urn:schemas-microsoft-com:vml" Requires="v">
                <p:oleObj spid="_x0000_s2357" name="Equation" r:id="rId16" imgW="927100" imgH="393700" progId="Equation.3">
                  <p:embed/>
                </p:oleObj>
              </mc:Choice>
              <mc:Fallback>
                <p:oleObj name="Equation" r:id="rId16" imgW="927100" imgH="393700" progId="Equation.3">
                  <p:embed/>
                  <p:pic>
                    <p:nvPicPr>
                      <p:cNvPr id="0" name=""/>
                      <p:cNvPicPr/>
                      <p:nvPr/>
                    </p:nvPicPr>
                    <p:blipFill>
                      <a:blip r:embed="rId17"/>
                      <a:stretch>
                        <a:fillRect/>
                      </a:stretch>
                    </p:blipFill>
                    <p:spPr>
                      <a:xfrm>
                        <a:off x="6172200" y="3733800"/>
                        <a:ext cx="1458316" cy="618680"/>
                      </a:xfrm>
                      <a:prstGeom prst="rect">
                        <a:avLst/>
                      </a:prstGeom>
                    </p:spPr>
                  </p:pic>
                </p:oleObj>
              </mc:Fallback>
            </mc:AlternateContent>
          </a:graphicData>
        </a:graphic>
      </p:graphicFrame>
      <p:graphicFrame>
        <p:nvGraphicFramePr>
          <p:cNvPr id="21" name="Object 20"/>
          <p:cNvGraphicFramePr>
            <a:graphicFrameLocks noChangeAspect="1"/>
          </p:cNvGraphicFramePr>
          <p:nvPr>
            <p:extLst/>
          </p:nvPr>
        </p:nvGraphicFramePr>
        <p:xfrm>
          <a:off x="5410200" y="4800600"/>
          <a:ext cx="1458316" cy="618680"/>
        </p:xfrm>
        <a:graphic>
          <a:graphicData uri="http://schemas.openxmlformats.org/presentationml/2006/ole">
            <mc:AlternateContent xmlns:mc="http://schemas.openxmlformats.org/markup-compatibility/2006">
              <mc:Choice xmlns:v="urn:schemas-microsoft-com:vml" Requires="v">
                <p:oleObj spid="_x0000_s2358" name="Equation" r:id="rId18" imgW="927100" imgH="393700" progId="Equation.3">
                  <p:embed/>
                </p:oleObj>
              </mc:Choice>
              <mc:Fallback>
                <p:oleObj name="Equation" r:id="rId18" imgW="927100" imgH="393700" progId="Equation.3">
                  <p:embed/>
                  <p:pic>
                    <p:nvPicPr>
                      <p:cNvPr id="0" name=""/>
                      <p:cNvPicPr/>
                      <p:nvPr/>
                    </p:nvPicPr>
                    <p:blipFill>
                      <a:blip r:embed="rId19"/>
                      <a:stretch>
                        <a:fillRect/>
                      </a:stretch>
                    </p:blipFill>
                    <p:spPr>
                      <a:xfrm>
                        <a:off x="5410200" y="4800600"/>
                        <a:ext cx="1458316" cy="618680"/>
                      </a:xfrm>
                      <a:prstGeom prst="rect">
                        <a:avLst/>
                      </a:prstGeom>
                    </p:spPr>
                  </p:pic>
                </p:oleObj>
              </mc:Fallback>
            </mc:AlternateContent>
          </a:graphicData>
        </a:graphic>
      </p:graphicFrame>
      <p:graphicFrame>
        <p:nvGraphicFramePr>
          <p:cNvPr id="22" name="Object 21"/>
          <p:cNvGraphicFramePr>
            <a:graphicFrameLocks noChangeAspect="1"/>
          </p:cNvGraphicFramePr>
          <p:nvPr>
            <p:extLst/>
          </p:nvPr>
        </p:nvGraphicFramePr>
        <p:xfrm>
          <a:off x="8382002" y="2920741"/>
          <a:ext cx="1220787" cy="660661"/>
        </p:xfrm>
        <a:graphic>
          <a:graphicData uri="http://schemas.openxmlformats.org/presentationml/2006/ole">
            <mc:AlternateContent xmlns:mc="http://schemas.openxmlformats.org/markup-compatibility/2006">
              <mc:Choice xmlns:v="urn:schemas-microsoft-com:vml" Requires="v">
                <p:oleObj spid="_x0000_s2359" name="Equation" r:id="rId20" imgW="774700" imgH="419100" progId="Equation.3">
                  <p:embed/>
                </p:oleObj>
              </mc:Choice>
              <mc:Fallback>
                <p:oleObj name="Equation" r:id="rId20" imgW="774700" imgH="419100" progId="Equation.3">
                  <p:embed/>
                  <p:pic>
                    <p:nvPicPr>
                      <p:cNvPr id="0" name=""/>
                      <p:cNvPicPr/>
                      <p:nvPr/>
                    </p:nvPicPr>
                    <p:blipFill>
                      <a:blip r:embed="rId21"/>
                      <a:stretch>
                        <a:fillRect/>
                      </a:stretch>
                    </p:blipFill>
                    <p:spPr>
                      <a:xfrm>
                        <a:off x="8382002" y="2920741"/>
                        <a:ext cx="1220787" cy="660661"/>
                      </a:xfrm>
                      <a:prstGeom prst="rect">
                        <a:avLst/>
                      </a:prstGeom>
                    </p:spPr>
                  </p:pic>
                </p:oleObj>
              </mc:Fallback>
            </mc:AlternateContent>
          </a:graphicData>
        </a:graphic>
      </p:graphicFrame>
      <p:graphicFrame>
        <p:nvGraphicFramePr>
          <p:cNvPr id="23" name="Object 22"/>
          <p:cNvGraphicFramePr>
            <a:graphicFrameLocks noChangeAspect="1"/>
          </p:cNvGraphicFramePr>
          <p:nvPr>
            <p:extLst/>
          </p:nvPr>
        </p:nvGraphicFramePr>
        <p:xfrm>
          <a:off x="8153400" y="3810002"/>
          <a:ext cx="1500298" cy="660661"/>
        </p:xfrm>
        <a:graphic>
          <a:graphicData uri="http://schemas.openxmlformats.org/presentationml/2006/ole">
            <mc:AlternateContent xmlns:mc="http://schemas.openxmlformats.org/markup-compatibility/2006">
              <mc:Choice xmlns:v="urn:schemas-microsoft-com:vml" Requires="v">
                <p:oleObj spid="_x0000_s2360" name="Equation" r:id="rId22" imgW="952500" imgH="419100" progId="Equation.3">
                  <p:embed/>
                </p:oleObj>
              </mc:Choice>
              <mc:Fallback>
                <p:oleObj name="Equation" r:id="rId22" imgW="952500" imgH="419100" progId="Equation.3">
                  <p:embed/>
                  <p:pic>
                    <p:nvPicPr>
                      <p:cNvPr id="0" name=""/>
                      <p:cNvPicPr/>
                      <p:nvPr/>
                    </p:nvPicPr>
                    <p:blipFill>
                      <a:blip r:embed="rId23"/>
                      <a:stretch>
                        <a:fillRect/>
                      </a:stretch>
                    </p:blipFill>
                    <p:spPr>
                      <a:xfrm>
                        <a:off x="8153400" y="3810002"/>
                        <a:ext cx="1500298" cy="660661"/>
                      </a:xfrm>
                      <a:prstGeom prst="rect">
                        <a:avLst/>
                      </a:prstGeom>
                    </p:spPr>
                  </p:pic>
                </p:oleObj>
              </mc:Fallback>
            </mc:AlternateContent>
          </a:graphicData>
        </a:graphic>
      </p:graphicFrame>
      <p:graphicFrame>
        <p:nvGraphicFramePr>
          <p:cNvPr id="24" name="Object 23"/>
          <p:cNvGraphicFramePr>
            <a:graphicFrameLocks noChangeAspect="1"/>
          </p:cNvGraphicFramePr>
          <p:nvPr>
            <p:extLst>
              <p:ext uri="{D42A27DB-BD31-4B8C-83A1-F6EECF244321}">
                <p14:modId xmlns:p14="http://schemas.microsoft.com/office/powerpoint/2010/main" val="625729919"/>
              </p:ext>
            </p:extLst>
          </p:nvPr>
        </p:nvGraphicFramePr>
        <p:xfrm>
          <a:off x="7237341" y="4954870"/>
          <a:ext cx="380046" cy="259624"/>
        </p:xfrm>
        <a:graphic>
          <a:graphicData uri="http://schemas.openxmlformats.org/presentationml/2006/ole">
            <mc:AlternateContent xmlns:mc="http://schemas.openxmlformats.org/markup-compatibility/2006">
              <mc:Choice xmlns:v="urn:schemas-microsoft-com:vml" Requires="v">
                <p:oleObj spid="_x0000_s2361" name="Equation" r:id="rId24" imgW="241300" imgH="165100" progId="Equation.3">
                  <p:embed/>
                </p:oleObj>
              </mc:Choice>
              <mc:Fallback>
                <p:oleObj name="Equation" r:id="rId24" imgW="241300" imgH="165100" progId="Equation.3">
                  <p:embed/>
                  <p:pic>
                    <p:nvPicPr>
                      <p:cNvPr id="0" name=""/>
                      <p:cNvPicPr/>
                      <p:nvPr/>
                    </p:nvPicPr>
                    <p:blipFill>
                      <a:blip r:embed="rId25"/>
                      <a:stretch>
                        <a:fillRect/>
                      </a:stretch>
                    </p:blipFill>
                    <p:spPr>
                      <a:xfrm>
                        <a:off x="7237341" y="4954870"/>
                        <a:ext cx="380046" cy="259624"/>
                      </a:xfrm>
                      <a:prstGeom prst="rect">
                        <a:avLst/>
                      </a:prstGeom>
                    </p:spPr>
                  </p:pic>
                </p:oleObj>
              </mc:Fallback>
            </mc:AlternateContent>
          </a:graphicData>
        </a:graphic>
      </p:graphicFrame>
    </p:spTree>
    <p:extLst>
      <p:ext uri="{BB962C8B-B14F-4D97-AF65-F5344CB8AC3E}">
        <p14:creationId xmlns:p14="http://schemas.microsoft.com/office/powerpoint/2010/main" val="1316014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5"/>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D0C1098-6E16-1E45-BAEF-458E5DA5FF58}"/>
              </a:ext>
            </a:extLst>
          </p:cNvPr>
          <p:cNvSpPr>
            <a:spLocks noGrp="1"/>
          </p:cNvSpPr>
          <p:nvPr>
            <p:ph type="title"/>
          </p:nvPr>
        </p:nvSpPr>
        <p:spPr/>
        <p:txBody>
          <a:bodyPr/>
          <a:lstStyle/>
          <a:p>
            <a:r>
              <a:rPr lang="en-US" dirty="0"/>
              <a:t>Visualizing cosines </a:t>
            </a:r>
            <a:r>
              <a:rPr lang="en-US" dirty="0" smtClean="0"/>
              <a:t>(angles</a:t>
            </a:r>
            <a:r>
              <a:rPr lang="en-US" dirty="0"/>
              <a:t>)</a:t>
            </a:r>
          </a:p>
        </p:txBody>
      </p:sp>
      <p:pic>
        <p:nvPicPr>
          <p:cNvPr id="5" name="Content Placeholder 4">
            <a:extLst>
              <a:ext uri="{FF2B5EF4-FFF2-40B4-BE49-F238E27FC236}">
                <a16:creationId xmlns="" xmlns:a16="http://schemas.microsoft.com/office/drawing/2014/main" id="{D20D0F5D-49EF-864D-B2EF-D35EDB6298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14600" y="2209801"/>
            <a:ext cx="7242863" cy="4232275"/>
          </a:xfrm>
        </p:spPr>
      </p:pic>
    </p:spTree>
    <p:extLst>
      <p:ext uri="{BB962C8B-B14F-4D97-AF65-F5344CB8AC3E}">
        <p14:creationId xmlns:p14="http://schemas.microsoft.com/office/powerpoint/2010/main" val="222829598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66011" y="113689"/>
            <a:ext cx="5208192" cy="526749"/>
          </a:xfrm>
          <a:prstGeom prst="rect">
            <a:avLst/>
          </a:prstGeom>
        </p:spPr>
        <p:txBody>
          <a:bodyPr vert="horz" wrap="square" lIns="0" tIns="33975" rIns="0" bIns="0" rtlCol="0" anchor="ctr">
            <a:spAutoFit/>
          </a:bodyPr>
          <a:lstStyle/>
          <a:p>
            <a:pPr marL="25168">
              <a:lnSpc>
                <a:spcPct val="100000"/>
              </a:lnSpc>
              <a:spcBef>
                <a:spcPts val="268"/>
              </a:spcBef>
            </a:pPr>
            <a:r>
              <a:rPr sz="3200" spc="-168" dirty="0"/>
              <a:t>Speeding </a:t>
            </a:r>
            <a:r>
              <a:rPr sz="3200" spc="-119" dirty="0"/>
              <a:t>up </a:t>
            </a:r>
            <a:r>
              <a:rPr sz="3200" spc="-168" dirty="0"/>
              <a:t>cosine</a:t>
            </a:r>
            <a:r>
              <a:rPr sz="3200" spc="30" dirty="0"/>
              <a:t> </a:t>
            </a:r>
            <a:r>
              <a:rPr sz="3200" spc="-59" dirty="0"/>
              <a:t>computation</a:t>
            </a:r>
          </a:p>
        </p:txBody>
      </p:sp>
      <p:sp>
        <p:nvSpPr>
          <p:cNvPr id="3" name="object 3"/>
          <p:cNvSpPr txBox="1"/>
          <p:nvPr/>
        </p:nvSpPr>
        <p:spPr>
          <a:xfrm>
            <a:off x="892136" y="1030402"/>
            <a:ext cx="10555941" cy="4728089"/>
          </a:xfrm>
          <a:prstGeom prst="rect">
            <a:avLst/>
          </a:prstGeom>
        </p:spPr>
        <p:txBody>
          <a:bodyPr vert="horz" wrap="square" lIns="0" tIns="109474" rIns="0" bIns="0" rtlCol="0">
            <a:spAutoFit/>
          </a:bodyPr>
          <a:lstStyle/>
          <a:p>
            <a:pPr marL="349250" indent="-349250">
              <a:spcBef>
                <a:spcPts val="860"/>
              </a:spcBef>
              <a:buFont typeface="Arial" panose="020B0604020202020204" pitchFamily="34" charset="0"/>
              <a:buChar char="•"/>
            </a:pPr>
            <a:r>
              <a:rPr sz="2600" spc="10" dirty="0" smtClean="0">
                <a:latin typeface="Arial"/>
                <a:cs typeface="Arial"/>
              </a:rPr>
              <a:t>All </a:t>
            </a:r>
            <a:r>
              <a:rPr sz="2600" spc="-89" dirty="0">
                <a:latin typeface="Arial"/>
                <a:cs typeface="Arial"/>
              </a:rPr>
              <a:t>document </a:t>
            </a:r>
            <a:r>
              <a:rPr sz="2600" spc="-109" dirty="0">
                <a:latin typeface="Arial"/>
                <a:cs typeface="Arial"/>
              </a:rPr>
              <a:t>vectors </a:t>
            </a:r>
            <a:r>
              <a:rPr sz="2600" spc="-159" dirty="0">
                <a:latin typeface="Arial"/>
                <a:cs typeface="Arial"/>
              </a:rPr>
              <a:t>are </a:t>
            </a:r>
            <a:r>
              <a:rPr sz="2600" spc="-109" dirty="0">
                <a:latin typeface="Arial"/>
                <a:cs typeface="Arial"/>
              </a:rPr>
              <a:t>stored </a:t>
            </a:r>
            <a:r>
              <a:rPr sz="2600" spc="-99" dirty="0">
                <a:latin typeface="Arial"/>
                <a:cs typeface="Arial"/>
              </a:rPr>
              <a:t>normalized </a:t>
            </a:r>
            <a:r>
              <a:rPr sz="2600" spc="20" dirty="0">
                <a:latin typeface="Arial"/>
                <a:cs typeface="Arial"/>
              </a:rPr>
              <a:t>to </a:t>
            </a:r>
            <a:r>
              <a:rPr sz="2600" dirty="0">
                <a:latin typeface="Arial"/>
                <a:cs typeface="Arial"/>
              </a:rPr>
              <a:t>unit </a:t>
            </a:r>
            <a:r>
              <a:rPr sz="2600" spc="-59" dirty="0" smtClean="0">
                <a:latin typeface="Arial"/>
                <a:cs typeface="Arial"/>
              </a:rPr>
              <a:t>length.</a:t>
            </a:r>
            <a:endParaRPr lang="en-US" sz="2600" dirty="0">
              <a:latin typeface="Arial"/>
              <a:cs typeface="Arial"/>
            </a:endParaRPr>
          </a:p>
          <a:p>
            <a:pPr marL="349250" indent="-349250">
              <a:spcBef>
                <a:spcPts val="860"/>
              </a:spcBef>
              <a:buFont typeface="Arial" panose="020B0604020202020204" pitchFamily="34" charset="0"/>
              <a:buChar char="•"/>
            </a:pPr>
            <a:r>
              <a:rPr sz="2600" spc="-168" dirty="0" smtClean="0">
                <a:latin typeface="Arial"/>
                <a:cs typeface="Arial"/>
              </a:rPr>
              <a:t>Cosine </a:t>
            </a:r>
            <a:r>
              <a:rPr sz="2600" spc="-109" dirty="0">
                <a:latin typeface="Arial"/>
                <a:cs typeface="Arial"/>
              </a:rPr>
              <a:t>distance </a:t>
            </a:r>
            <a:r>
              <a:rPr sz="2600" spc="-139" dirty="0">
                <a:latin typeface="Arial"/>
                <a:cs typeface="Arial"/>
              </a:rPr>
              <a:t>can </a:t>
            </a:r>
            <a:r>
              <a:rPr sz="2600" spc="-149" dirty="0">
                <a:latin typeface="Arial"/>
                <a:cs typeface="Arial"/>
              </a:rPr>
              <a:t>be </a:t>
            </a:r>
            <a:r>
              <a:rPr sz="2600" spc="-59" dirty="0">
                <a:latin typeface="Arial"/>
                <a:cs typeface="Arial"/>
              </a:rPr>
              <a:t>quickly </a:t>
            </a:r>
            <a:r>
              <a:rPr sz="2600" spc="-89" dirty="0">
                <a:latin typeface="Arial"/>
                <a:cs typeface="Arial"/>
              </a:rPr>
              <a:t>calculated </a:t>
            </a:r>
            <a:r>
              <a:rPr sz="2600" spc="-226" dirty="0">
                <a:latin typeface="Arial"/>
                <a:cs typeface="Arial"/>
              </a:rPr>
              <a:t>as </a:t>
            </a:r>
            <a:r>
              <a:rPr sz="2600" spc="-178" dirty="0">
                <a:latin typeface="Arial"/>
                <a:cs typeface="Arial"/>
              </a:rPr>
              <a:t>a </a:t>
            </a:r>
            <a:r>
              <a:rPr sz="2600" spc="-159" dirty="0">
                <a:latin typeface="Arial"/>
                <a:cs typeface="Arial"/>
              </a:rPr>
              <a:t>summed </a:t>
            </a:r>
            <a:r>
              <a:rPr sz="2600" spc="-168" dirty="0">
                <a:latin typeface="Arial"/>
                <a:cs typeface="Arial"/>
              </a:rPr>
              <a:t>series  </a:t>
            </a:r>
            <a:r>
              <a:rPr sz="2600" spc="-40" dirty="0">
                <a:latin typeface="Arial"/>
                <a:cs typeface="Arial"/>
              </a:rPr>
              <a:t>of</a:t>
            </a:r>
            <a:r>
              <a:rPr sz="2600" spc="99" dirty="0">
                <a:latin typeface="Arial"/>
                <a:cs typeface="Arial"/>
              </a:rPr>
              <a:t> </a:t>
            </a:r>
            <a:r>
              <a:rPr sz="2600" spc="-40" dirty="0">
                <a:latin typeface="Arial"/>
                <a:cs typeface="Arial"/>
              </a:rPr>
              <a:t>multiplications</a:t>
            </a:r>
            <a:endParaRPr sz="2600" dirty="0">
              <a:latin typeface="Arial"/>
              <a:cs typeface="Arial"/>
            </a:endParaRPr>
          </a:p>
          <a:p>
            <a:pPr marL="349250" marR="11325" indent="-349250">
              <a:lnSpc>
                <a:spcPct val="102600"/>
              </a:lnSpc>
              <a:spcBef>
                <a:spcPts val="595"/>
              </a:spcBef>
              <a:buFont typeface="Arial" panose="020B0604020202020204" pitchFamily="34" charset="0"/>
              <a:buChar char="•"/>
            </a:pPr>
            <a:r>
              <a:rPr sz="2600" spc="-69" dirty="0" smtClean="0">
                <a:latin typeface="Arial"/>
                <a:cs typeface="Arial"/>
              </a:rPr>
              <a:t>Only </a:t>
            </a:r>
            <a:r>
              <a:rPr sz="2600" spc="-129" dirty="0">
                <a:latin typeface="Arial"/>
                <a:cs typeface="Arial"/>
              </a:rPr>
              <a:t>dimensions </a:t>
            </a:r>
            <a:r>
              <a:rPr sz="2600" spc="-40" dirty="0">
                <a:latin typeface="Arial"/>
                <a:cs typeface="Arial"/>
              </a:rPr>
              <a:t>in </a:t>
            </a:r>
            <a:r>
              <a:rPr sz="2600" spc="-79" dirty="0">
                <a:latin typeface="Arial"/>
                <a:cs typeface="Arial"/>
              </a:rPr>
              <a:t>which </a:t>
            </a:r>
            <a:r>
              <a:rPr sz="2600" i="1" spc="-99" dirty="0">
                <a:latin typeface="Trebuchet MS"/>
                <a:cs typeface="Trebuchet MS"/>
              </a:rPr>
              <a:t>both </a:t>
            </a:r>
            <a:r>
              <a:rPr sz="2600" spc="-129" dirty="0">
                <a:latin typeface="Arial"/>
                <a:cs typeface="Arial"/>
              </a:rPr>
              <a:t>elements </a:t>
            </a:r>
            <a:r>
              <a:rPr sz="2600" spc="-159" dirty="0">
                <a:latin typeface="Arial"/>
                <a:cs typeface="Arial"/>
              </a:rPr>
              <a:t>are </a:t>
            </a:r>
            <a:r>
              <a:rPr sz="2600" spc="-109" dirty="0">
                <a:latin typeface="Arial"/>
                <a:cs typeface="Arial"/>
              </a:rPr>
              <a:t>non-zero </a:t>
            </a:r>
            <a:r>
              <a:rPr sz="2600" spc="-178" dirty="0">
                <a:latin typeface="Arial"/>
                <a:cs typeface="Arial"/>
              </a:rPr>
              <a:t>need </a:t>
            </a:r>
            <a:r>
              <a:rPr sz="2600" spc="20" dirty="0">
                <a:latin typeface="Arial"/>
                <a:cs typeface="Arial"/>
              </a:rPr>
              <a:t>to  </a:t>
            </a:r>
            <a:r>
              <a:rPr sz="2600" spc="-149" dirty="0">
                <a:latin typeface="Arial"/>
                <a:cs typeface="Arial"/>
              </a:rPr>
              <a:t>be</a:t>
            </a:r>
            <a:r>
              <a:rPr sz="2600" spc="99" dirty="0">
                <a:latin typeface="Arial"/>
                <a:cs typeface="Arial"/>
              </a:rPr>
              <a:t> </a:t>
            </a:r>
            <a:r>
              <a:rPr sz="2600" spc="-89" dirty="0">
                <a:latin typeface="Arial"/>
                <a:cs typeface="Arial"/>
              </a:rPr>
              <a:t>calculated</a:t>
            </a:r>
            <a:endParaRPr sz="2600" dirty="0">
              <a:latin typeface="Arial"/>
              <a:cs typeface="Arial"/>
            </a:endParaRPr>
          </a:p>
          <a:p>
            <a:pPr marL="342900" indent="-342900">
              <a:buFont typeface="Arial" panose="020B0604020202020204" pitchFamily="34" charset="0"/>
              <a:buChar char="•"/>
            </a:pPr>
            <a:r>
              <a:rPr sz="2600" spc="-50" dirty="0" smtClean="0">
                <a:latin typeface="Arial"/>
                <a:cs typeface="Arial"/>
              </a:rPr>
              <a:t>T</a:t>
            </a:r>
            <a:r>
              <a:rPr sz="2600" spc="-40" dirty="0" smtClean="0">
                <a:latin typeface="Arial"/>
                <a:cs typeface="Arial"/>
              </a:rPr>
              <a:t>his </a:t>
            </a:r>
            <a:r>
              <a:rPr sz="2600" spc="-119" dirty="0">
                <a:latin typeface="Arial"/>
                <a:cs typeface="Arial"/>
              </a:rPr>
              <a:t>whole </a:t>
            </a:r>
            <a:r>
              <a:rPr sz="2600" spc="-79" dirty="0">
                <a:latin typeface="Arial"/>
                <a:cs typeface="Arial"/>
              </a:rPr>
              <a:t>line </a:t>
            </a:r>
            <a:r>
              <a:rPr sz="2600" spc="-40" dirty="0">
                <a:latin typeface="Arial"/>
                <a:cs typeface="Arial"/>
              </a:rPr>
              <a:t>of </a:t>
            </a:r>
            <a:r>
              <a:rPr sz="2600" spc="-89" dirty="0">
                <a:latin typeface="Arial"/>
                <a:cs typeface="Arial"/>
              </a:rPr>
              <a:t>geometric </a:t>
            </a:r>
            <a:r>
              <a:rPr sz="2600" spc="-59" dirty="0" smtClean="0">
                <a:latin typeface="Arial"/>
                <a:cs typeface="Arial"/>
              </a:rPr>
              <a:t>modelling </a:t>
            </a:r>
            <a:r>
              <a:rPr sz="2600" spc="-119" dirty="0">
                <a:latin typeface="Arial"/>
                <a:cs typeface="Arial"/>
              </a:rPr>
              <a:t>is </a:t>
            </a:r>
            <a:r>
              <a:rPr sz="2600" spc="-109" dirty="0">
                <a:latin typeface="Arial"/>
                <a:cs typeface="Arial"/>
              </a:rPr>
              <a:t>known </a:t>
            </a:r>
            <a:r>
              <a:rPr sz="2600" spc="-226" dirty="0">
                <a:latin typeface="Arial"/>
                <a:cs typeface="Arial"/>
              </a:rPr>
              <a:t>as</a:t>
            </a:r>
            <a:r>
              <a:rPr sz="2600" spc="10" dirty="0">
                <a:latin typeface="Arial"/>
                <a:cs typeface="Arial"/>
              </a:rPr>
              <a:t> </a:t>
            </a:r>
            <a:r>
              <a:rPr sz="2600" spc="-59" dirty="0" smtClean="0">
                <a:latin typeface="Arial"/>
                <a:cs typeface="Arial"/>
              </a:rPr>
              <a:t>the</a:t>
            </a:r>
            <a:r>
              <a:rPr lang="en-US" sz="2600" spc="-59" dirty="0" smtClean="0">
                <a:latin typeface="Arial"/>
                <a:cs typeface="Arial"/>
              </a:rPr>
              <a:t> </a:t>
            </a:r>
            <a:r>
              <a:rPr sz="2600" b="1" i="1" spc="-139" dirty="0" smtClean="0">
                <a:latin typeface="Trebuchet MS"/>
                <a:cs typeface="Trebuchet MS"/>
              </a:rPr>
              <a:t>vector </a:t>
            </a:r>
            <a:r>
              <a:rPr sz="2600" b="1" i="1" spc="-109" dirty="0">
                <a:latin typeface="Trebuchet MS"/>
                <a:cs typeface="Trebuchet MS"/>
              </a:rPr>
              <a:t>space</a:t>
            </a:r>
            <a:r>
              <a:rPr sz="2600" b="1" i="1" spc="-268" dirty="0">
                <a:latin typeface="Trebuchet MS"/>
                <a:cs typeface="Trebuchet MS"/>
              </a:rPr>
              <a:t> </a:t>
            </a:r>
            <a:r>
              <a:rPr sz="2600" b="1" i="1" spc="-89" dirty="0" smtClean="0">
                <a:latin typeface="Trebuchet MS"/>
                <a:cs typeface="Trebuchet MS"/>
              </a:rPr>
              <a:t>model</a:t>
            </a:r>
            <a:r>
              <a:rPr lang="en-US" sz="2600" b="1" i="1" spc="-89" dirty="0" smtClean="0">
                <a:latin typeface="Trebuchet MS"/>
                <a:cs typeface="Trebuchet MS"/>
              </a:rPr>
              <a:t> (VSM). </a:t>
            </a:r>
            <a:r>
              <a:rPr lang="en-US" sz="2600" dirty="0"/>
              <a:t>The </a:t>
            </a:r>
            <a:r>
              <a:rPr lang="en-US" sz="2600" dirty="0" smtClean="0"/>
              <a:t>representation of </a:t>
            </a:r>
            <a:r>
              <a:rPr lang="en-US" sz="2600" dirty="0"/>
              <a:t>a set of documents as vectors in a common vector space is known </a:t>
            </a:r>
            <a:r>
              <a:rPr lang="en-US" sz="2600" dirty="0" smtClean="0"/>
              <a:t>as the </a:t>
            </a:r>
            <a:r>
              <a:rPr lang="en-US" sz="2600" dirty="0"/>
              <a:t>VECTOR SPACE MODEL </a:t>
            </a:r>
            <a:r>
              <a:rPr lang="en-US" sz="2600" dirty="0" smtClean="0"/>
              <a:t>and </a:t>
            </a:r>
            <a:r>
              <a:rPr lang="en-US" sz="2600" dirty="0"/>
              <a:t>is fundamental to a host of information </a:t>
            </a:r>
            <a:r>
              <a:rPr lang="en-US" sz="2600" dirty="0" smtClean="0"/>
              <a:t>retrieval operations ranging from scoring </a:t>
            </a:r>
            <a:r>
              <a:rPr lang="en-US" sz="2600" dirty="0"/>
              <a:t>documents on a query, document </a:t>
            </a:r>
            <a:r>
              <a:rPr lang="en-US" sz="2600" dirty="0" smtClean="0"/>
              <a:t>classification and </a:t>
            </a:r>
            <a:r>
              <a:rPr lang="en-US" sz="2600" dirty="0"/>
              <a:t>document clustering.</a:t>
            </a:r>
            <a:endParaRPr sz="2600" b="1" dirty="0">
              <a:latin typeface="Arial"/>
              <a:cs typeface="Arial"/>
            </a:endParaRPr>
          </a:p>
        </p:txBody>
      </p:sp>
    </p:spTree>
    <p:extLst>
      <p:ext uri="{BB962C8B-B14F-4D97-AF65-F5344CB8AC3E}">
        <p14:creationId xmlns:p14="http://schemas.microsoft.com/office/powerpoint/2010/main" val="766822080"/>
      </p:ext>
    </p:extLst>
  </p:cSld>
  <p:clrMapOvr>
    <a:masterClrMapping/>
  </p:clrMapOvr>
  <p:transition>
    <p:cut/>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3A83C39-A3FB-7848-82D3-74D9643E8F70}"/>
              </a:ext>
            </a:extLst>
          </p:cNvPr>
          <p:cNvSpPr>
            <a:spLocks noGrp="1"/>
          </p:cNvSpPr>
          <p:nvPr>
            <p:ph type="title"/>
          </p:nvPr>
        </p:nvSpPr>
        <p:spPr/>
        <p:txBody>
          <a:bodyPr>
            <a:normAutofit/>
          </a:bodyPr>
          <a:lstStyle/>
          <a:p>
            <a:r>
              <a:rPr lang="en-US" dirty="0"/>
              <a:t> But raw frequency is a bad representation</a:t>
            </a:r>
          </a:p>
        </p:txBody>
      </p:sp>
      <p:sp>
        <p:nvSpPr>
          <p:cNvPr id="3" name="Content Placeholder 2">
            <a:extLst>
              <a:ext uri="{FF2B5EF4-FFF2-40B4-BE49-F238E27FC236}">
                <a16:creationId xmlns="" xmlns:a16="http://schemas.microsoft.com/office/drawing/2014/main" id="{48A7AC3A-0656-4741-9877-4E979E583BDE}"/>
              </a:ext>
            </a:extLst>
          </p:cNvPr>
          <p:cNvSpPr>
            <a:spLocks noGrp="1"/>
          </p:cNvSpPr>
          <p:nvPr>
            <p:ph idx="1"/>
          </p:nvPr>
        </p:nvSpPr>
        <p:spPr/>
        <p:txBody>
          <a:bodyPr/>
          <a:lstStyle/>
          <a:p>
            <a:r>
              <a:rPr lang="en-US" dirty="0"/>
              <a:t>Frequency is clearly useful; if </a:t>
            </a:r>
            <a:r>
              <a:rPr lang="en-US" i="1" dirty="0"/>
              <a:t>sugar</a:t>
            </a:r>
            <a:r>
              <a:rPr lang="en-US" dirty="0"/>
              <a:t> appears a lot near </a:t>
            </a:r>
            <a:r>
              <a:rPr lang="en-US" i="1" dirty="0"/>
              <a:t>apricot</a:t>
            </a:r>
            <a:r>
              <a:rPr lang="en-US" dirty="0"/>
              <a:t>, that's useful information.</a:t>
            </a:r>
          </a:p>
          <a:p>
            <a:r>
              <a:rPr lang="en-US" dirty="0"/>
              <a:t>But overly frequent words like </a:t>
            </a:r>
            <a:r>
              <a:rPr lang="en-US" i="1" dirty="0"/>
              <a:t>the</a:t>
            </a:r>
            <a:r>
              <a:rPr lang="en-US" dirty="0"/>
              <a:t>, </a:t>
            </a:r>
            <a:r>
              <a:rPr lang="en-US" i="1" dirty="0"/>
              <a:t>it,</a:t>
            </a:r>
            <a:r>
              <a:rPr lang="en-US" dirty="0"/>
              <a:t> or </a:t>
            </a:r>
            <a:r>
              <a:rPr lang="en-US" i="1" dirty="0"/>
              <a:t>they</a:t>
            </a:r>
            <a:r>
              <a:rPr lang="en-US" dirty="0"/>
              <a:t> are not very informative about the context</a:t>
            </a:r>
          </a:p>
          <a:p>
            <a:r>
              <a:rPr lang="en-US" dirty="0"/>
              <a:t>Need a function that resolves this frequency paradox!</a:t>
            </a:r>
          </a:p>
          <a:p>
            <a:pPr marL="0" indent="0">
              <a:buNone/>
            </a:pPr>
            <a:endParaRPr lang="en-US" dirty="0"/>
          </a:p>
          <a:p>
            <a:endParaRPr lang="en-US" dirty="0"/>
          </a:p>
        </p:txBody>
      </p:sp>
    </p:spTree>
    <p:extLst>
      <p:ext uri="{BB962C8B-B14F-4D97-AF65-F5344CB8AC3E}">
        <p14:creationId xmlns:p14="http://schemas.microsoft.com/office/powerpoint/2010/main" val="150946402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67017" y="696899"/>
            <a:ext cx="11051242" cy="6001643"/>
          </a:xfrm>
          <a:prstGeom prst="rect">
            <a:avLst/>
          </a:prstGeom>
        </p:spPr>
        <p:txBody>
          <a:bodyPr wrap="square">
            <a:spAutoFit/>
          </a:bodyPr>
          <a:lstStyle/>
          <a:p>
            <a:pPr marL="342900" indent="-342900">
              <a:buFont typeface="Arial" panose="020B0604020202020204" pitchFamily="34" charset="0"/>
              <a:buChar char="•"/>
            </a:pPr>
            <a:r>
              <a:rPr lang="en-US" sz="2400" dirty="0" smtClean="0"/>
              <a:t>We </a:t>
            </a:r>
            <a:r>
              <a:rPr lang="en-US" sz="2400" dirty="0"/>
              <a:t>assign to each term in a document a </a:t>
            </a:r>
            <a:r>
              <a:rPr lang="en-US" sz="2400" i="1" dirty="0"/>
              <a:t>weight </a:t>
            </a:r>
            <a:r>
              <a:rPr lang="en-US" sz="2400" dirty="0"/>
              <a:t>for </a:t>
            </a:r>
            <a:r>
              <a:rPr lang="en-US" sz="2400" dirty="0" smtClean="0"/>
              <a:t>that term</a:t>
            </a:r>
            <a:r>
              <a:rPr lang="en-US" sz="2400" dirty="0"/>
              <a:t>, that depends on the number of occurrences of the term in the document</a:t>
            </a:r>
            <a:r>
              <a:rPr lang="en-US" sz="2400" dirty="0" smtClean="0"/>
              <a:t>.</a:t>
            </a:r>
          </a:p>
          <a:p>
            <a:pPr marL="342900" indent="-342900">
              <a:buFont typeface="Arial" panose="020B0604020202020204" pitchFamily="34" charset="0"/>
              <a:buChar char="•"/>
            </a:pPr>
            <a:r>
              <a:rPr lang="en-US" sz="2400" dirty="0"/>
              <a:t>The simplest approach is to </a:t>
            </a:r>
            <a:r>
              <a:rPr lang="en-US" sz="2400" dirty="0" smtClean="0"/>
              <a:t>assign the </a:t>
            </a:r>
            <a:r>
              <a:rPr lang="en-US" sz="2400" dirty="0"/>
              <a:t>weight to be equal to the number of occurrences of term </a:t>
            </a:r>
            <a:r>
              <a:rPr lang="en-US" sz="2400" i="1" dirty="0"/>
              <a:t>t </a:t>
            </a:r>
            <a:r>
              <a:rPr lang="en-US" sz="2400" dirty="0"/>
              <a:t>in document </a:t>
            </a:r>
            <a:r>
              <a:rPr lang="en-US" sz="2400" i="1" dirty="0" smtClean="0"/>
              <a:t>d</a:t>
            </a:r>
            <a:r>
              <a:rPr lang="en-US" sz="2400" dirty="0" smtClean="0"/>
              <a:t>.  This </a:t>
            </a:r>
            <a:r>
              <a:rPr lang="en-US" sz="2400" dirty="0"/>
              <a:t>weighting scheme is referred to as </a:t>
            </a:r>
            <a:r>
              <a:rPr lang="en-US" sz="2400" dirty="0" smtClean="0"/>
              <a:t>TERM </a:t>
            </a:r>
            <a:r>
              <a:rPr lang="en-US" sz="2400" dirty="0"/>
              <a:t>FREQUENCY and is denoted </a:t>
            </a:r>
            <a:r>
              <a:rPr lang="en-US" sz="2400" dirty="0" err="1" smtClean="0"/>
              <a:t>tf</a:t>
            </a:r>
            <a:r>
              <a:rPr lang="en-US" sz="2400" i="1" baseline="-25000" dirty="0" err="1" smtClean="0"/>
              <a:t>t</a:t>
            </a:r>
            <a:r>
              <a:rPr lang="en-US" sz="2400" baseline="-25000" dirty="0" err="1" smtClean="0"/>
              <a:t>,</a:t>
            </a:r>
            <a:r>
              <a:rPr lang="en-US" sz="2400" i="1" baseline="-25000" dirty="0" err="1" smtClean="0"/>
              <a:t>d</a:t>
            </a:r>
            <a:r>
              <a:rPr lang="en-US" sz="2400" dirty="0" smtClean="0"/>
              <a:t> with </a:t>
            </a:r>
            <a:r>
              <a:rPr lang="en-US" sz="2400" dirty="0"/>
              <a:t>the subscripts denoting the term and the document in order</a:t>
            </a:r>
            <a:r>
              <a:rPr lang="en-US" sz="2400" dirty="0" smtClean="0"/>
              <a:t>.</a:t>
            </a:r>
          </a:p>
          <a:p>
            <a:pPr marL="342900" indent="-342900">
              <a:buFont typeface="Arial" panose="020B0604020202020204" pitchFamily="34" charset="0"/>
              <a:buChar char="•"/>
            </a:pPr>
            <a:r>
              <a:rPr lang="en-US" sz="2400" dirty="0"/>
              <a:t>Raw term frequency as above suffers from a critical problem: all terms </a:t>
            </a:r>
            <a:r>
              <a:rPr lang="en-US" sz="2400" dirty="0" smtClean="0"/>
              <a:t>are considered </a:t>
            </a:r>
            <a:r>
              <a:rPr lang="en-US" sz="2400" dirty="0"/>
              <a:t>equally important when it comes to assessing relevancy on </a:t>
            </a:r>
            <a:r>
              <a:rPr lang="en-US" sz="2400" dirty="0" smtClean="0"/>
              <a:t>a query</a:t>
            </a:r>
            <a:r>
              <a:rPr lang="en-US" sz="2400" dirty="0"/>
              <a:t>. In fact certain terms have little or no discriminating power in </a:t>
            </a:r>
            <a:r>
              <a:rPr lang="en-US" sz="2400" dirty="0" smtClean="0"/>
              <a:t>determining relevance.</a:t>
            </a:r>
          </a:p>
          <a:p>
            <a:pPr marL="342900" indent="-342900">
              <a:buFont typeface="Arial" panose="020B0604020202020204" pitchFamily="34" charset="0"/>
              <a:buChar char="•"/>
            </a:pPr>
            <a:r>
              <a:rPr lang="en-US" sz="2400" dirty="0"/>
              <a:t>Terms that occur in a lot of documents tend to be less  discriminative than terms that appear in fewer</a:t>
            </a:r>
          </a:p>
          <a:p>
            <a:pPr marL="342900" indent="-342900">
              <a:buFont typeface="Arial" panose="020B0604020202020204" pitchFamily="34" charset="0"/>
              <a:buChar char="•"/>
            </a:pPr>
            <a:r>
              <a:rPr lang="en-US" sz="2400" dirty="0" smtClean="0"/>
              <a:t>So, we </a:t>
            </a:r>
            <a:r>
              <a:rPr lang="en-US" sz="2400" dirty="0"/>
              <a:t>introduce a mechanism for attenuating the effect of terms that </a:t>
            </a:r>
            <a:r>
              <a:rPr lang="en-US" sz="2400" dirty="0" smtClean="0"/>
              <a:t>occur too </a:t>
            </a:r>
            <a:r>
              <a:rPr lang="en-US" sz="2400" dirty="0"/>
              <a:t>often in the </a:t>
            </a:r>
            <a:r>
              <a:rPr lang="en-US" sz="2400" dirty="0" smtClean="0"/>
              <a:t>document </a:t>
            </a:r>
            <a:r>
              <a:rPr lang="en-US" sz="2400" dirty="0"/>
              <a:t>to be meaningful for relevance </a:t>
            </a:r>
            <a:r>
              <a:rPr lang="en-US" sz="2400" dirty="0" smtClean="0"/>
              <a:t>determination</a:t>
            </a:r>
          </a:p>
          <a:p>
            <a:pPr marL="342900" indent="-342900">
              <a:buFont typeface="Arial" panose="020B0604020202020204" pitchFamily="34" charset="0"/>
              <a:buChar char="•"/>
            </a:pPr>
            <a:r>
              <a:rPr lang="en-US" sz="2400" dirty="0" smtClean="0"/>
              <a:t>An immediate </a:t>
            </a:r>
            <a:r>
              <a:rPr lang="en-US" sz="2400" dirty="0"/>
              <a:t>idea is to scale down the term weights of terms with </a:t>
            </a:r>
            <a:r>
              <a:rPr lang="en-US" sz="2400" dirty="0" smtClean="0"/>
              <a:t>high frequency </a:t>
            </a:r>
          </a:p>
          <a:p>
            <a:pPr marL="342900" indent="-342900">
              <a:buFont typeface="Arial" panose="020B0604020202020204" pitchFamily="34" charset="0"/>
              <a:buChar char="•"/>
            </a:pPr>
            <a:r>
              <a:rPr lang="en-US" sz="2400" dirty="0" smtClean="0"/>
              <a:t>It is commonplace </a:t>
            </a:r>
            <a:r>
              <a:rPr lang="en-US" sz="2400" dirty="0"/>
              <a:t>to use for this purpose </a:t>
            </a:r>
            <a:r>
              <a:rPr lang="en-US" sz="2400" dirty="0" smtClean="0"/>
              <a:t>the </a:t>
            </a:r>
            <a:r>
              <a:rPr lang="en-US" sz="2400" i="1" dirty="0"/>
              <a:t>document </a:t>
            </a:r>
            <a:r>
              <a:rPr lang="en-US" sz="2400" i="1" dirty="0" smtClean="0"/>
              <a:t>frequency </a:t>
            </a:r>
            <a:r>
              <a:rPr lang="en-US" sz="2400" dirty="0" err="1"/>
              <a:t>df</a:t>
            </a:r>
            <a:r>
              <a:rPr lang="en-US" sz="2400" i="1" baseline="-25000" dirty="0" err="1"/>
              <a:t>t</a:t>
            </a:r>
            <a:r>
              <a:rPr lang="en-US" sz="2400" dirty="0"/>
              <a:t>, defined to be the number of documents in the collection that </a:t>
            </a:r>
            <a:r>
              <a:rPr lang="en-US" sz="2400" dirty="0" smtClean="0"/>
              <a:t>contain a </a:t>
            </a:r>
            <a:r>
              <a:rPr lang="en-US" sz="2400" dirty="0"/>
              <a:t>term </a:t>
            </a:r>
            <a:r>
              <a:rPr lang="en-US" sz="2400" i="1" dirty="0"/>
              <a:t>t</a:t>
            </a:r>
            <a:r>
              <a:rPr lang="en-US" sz="2400" dirty="0"/>
              <a:t>.</a:t>
            </a:r>
            <a:endParaRPr lang="en-US" sz="2180" spc="-40" dirty="0">
              <a:latin typeface="Arial"/>
              <a:cs typeface="Arial"/>
            </a:endParaRPr>
          </a:p>
        </p:txBody>
      </p:sp>
      <p:sp>
        <p:nvSpPr>
          <p:cNvPr id="5" name="object 2"/>
          <p:cNvSpPr txBox="1">
            <a:spLocks/>
          </p:cNvSpPr>
          <p:nvPr/>
        </p:nvSpPr>
        <p:spPr>
          <a:xfrm>
            <a:off x="3370882" y="170150"/>
            <a:ext cx="5154400" cy="526749"/>
          </a:xfrm>
          <a:prstGeom prst="rect">
            <a:avLst/>
          </a:prstGeom>
        </p:spPr>
        <p:txBody>
          <a:bodyPr vert="horz" wrap="square" lIns="0" tIns="33975"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5168">
              <a:lnSpc>
                <a:spcPct val="100000"/>
              </a:lnSpc>
              <a:spcBef>
                <a:spcPts val="268"/>
              </a:spcBef>
            </a:pPr>
            <a:r>
              <a:rPr lang="en-US" sz="3200" spc="-89" dirty="0" smtClean="0"/>
              <a:t>Down-weighting </a:t>
            </a:r>
            <a:r>
              <a:rPr lang="en-US" sz="3200" spc="-139" dirty="0" smtClean="0"/>
              <a:t>common</a:t>
            </a:r>
            <a:r>
              <a:rPr lang="en-US" sz="3200" spc="307" dirty="0" smtClean="0"/>
              <a:t> </a:t>
            </a:r>
            <a:r>
              <a:rPr lang="en-US" sz="3200" spc="-99" dirty="0" smtClean="0"/>
              <a:t>terms</a:t>
            </a:r>
            <a:endParaRPr lang="en-US" sz="3200" spc="-99" dirty="0"/>
          </a:p>
        </p:txBody>
      </p:sp>
    </p:spTree>
    <p:extLst>
      <p:ext uri="{BB962C8B-B14F-4D97-AF65-F5344CB8AC3E}">
        <p14:creationId xmlns:p14="http://schemas.microsoft.com/office/powerpoint/2010/main" val="205724846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72231" y="312637"/>
            <a:ext cx="7265589" cy="711415"/>
          </a:xfrm>
          <a:prstGeom prst="rect">
            <a:avLst/>
          </a:prstGeom>
        </p:spPr>
        <p:txBody>
          <a:bodyPr vert="horz" wrap="square" lIns="0" tIns="33975" rIns="0" bIns="0" rtlCol="0" anchor="ctr">
            <a:spAutoFit/>
          </a:bodyPr>
          <a:lstStyle/>
          <a:p>
            <a:pPr marL="25168">
              <a:lnSpc>
                <a:spcPct val="100000"/>
              </a:lnSpc>
              <a:spcBef>
                <a:spcPts val="268"/>
              </a:spcBef>
            </a:pPr>
            <a:r>
              <a:rPr spc="-168" dirty="0"/>
              <a:t>Inverse </a:t>
            </a:r>
            <a:r>
              <a:rPr spc="-99" dirty="0"/>
              <a:t>document</a:t>
            </a:r>
            <a:r>
              <a:rPr spc="-238" dirty="0"/>
              <a:t> </a:t>
            </a:r>
            <a:r>
              <a:rPr spc="-129" dirty="0"/>
              <a:t>frequency</a:t>
            </a:r>
          </a:p>
        </p:txBody>
      </p:sp>
      <p:sp>
        <p:nvSpPr>
          <p:cNvPr id="3" name="object 3"/>
          <p:cNvSpPr txBox="1"/>
          <p:nvPr/>
        </p:nvSpPr>
        <p:spPr>
          <a:xfrm>
            <a:off x="954801" y="1130138"/>
            <a:ext cx="10300447" cy="1898339"/>
          </a:xfrm>
          <a:prstGeom prst="rect">
            <a:avLst/>
          </a:prstGeom>
        </p:spPr>
        <p:txBody>
          <a:bodyPr vert="horz" wrap="square" lIns="0" tIns="13842" rIns="0" bIns="0" rtlCol="0">
            <a:spAutoFit/>
          </a:bodyPr>
          <a:lstStyle/>
          <a:p>
            <a:pPr marL="318370" marR="10067" indent="-294461">
              <a:lnSpc>
                <a:spcPct val="102600"/>
              </a:lnSpc>
              <a:spcBef>
                <a:spcPts val="109"/>
              </a:spcBef>
            </a:pPr>
            <a:r>
              <a:rPr sz="2180" spc="-20" dirty="0" smtClean="0">
                <a:latin typeface="Arial"/>
                <a:cs typeface="Arial"/>
              </a:rPr>
              <a:t>A </a:t>
            </a:r>
            <a:r>
              <a:rPr sz="2180" spc="-119" dirty="0">
                <a:latin typeface="Arial"/>
                <a:cs typeface="Arial"/>
              </a:rPr>
              <a:t>commonly-used </a:t>
            </a:r>
            <a:r>
              <a:rPr sz="2180" spc="-168" dirty="0">
                <a:latin typeface="Arial"/>
                <a:cs typeface="Arial"/>
              </a:rPr>
              <a:t>measure </a:t>
            </a:r>
            <a:r>
              <a:rPr sz="2180" spc="-40" dirty="0">
                <a:latin typeface="Arial"/>
                <a:cs typeface="Arial"/>
              </a:rPr>
              <a:t>of </a:t>
            </a:r>
            <a:r>
              <a:rPr sz="2180" spc="-178" dirty="0">
                <a:latin typeface="Arial"/>
                <a:cs typeface="Arial"/>
              </a:rPr>
              <a:t>a </a:t>
            </a:r>
            <a:r>
              <a:rPr sz="2180" spc="-59" dirty="0">
                <a:latin typeface="Arial"/>
                <a:cs typeface="Arial"/>
              </a:rPr>
              <a:t>term’s </a:t>
            </a:r>
            <a:r>
              <a:rPr sz="2180" spc="-69" dirty="0">
                <a:latin typeface="Arial"/>
                <a:cs typeface="Arial"/>
              </a:rPr>
              <a:t>discriminative </a:t>
            </a:r>
            <a:r>
              <a:rPr sz="2180" spc="-129" dirty="0">
                <a:latin typeface="Arial"/>
                <a:cs typeface="Arial"/>
              </a:rPr>
              <a:t>power </a:t>
            </a:r>
            <a:r>
              <a:rPr sz="2180" spc="-119" dirty="0">
                <a:latin typeface="Arial"/>
                <a:cs typeface="Arial"/>
              </a:rPr>
              <a:t>is  </a:t>
            </a:r>
            <a:r>
              <a:rPr sz="2180" spc="-20" dirty="0">
                <a:latin typeface="Arial"/>
                <a:cs typeface="Arial"/>
              </a:rPr>
              <a:t>its </a:t>
            </a:r>
            <a:r>
              <a:rPr sz="2180" i="1" spc="-139" dirty="0">
                <a:latin typeface="Trebuchet MS"/>
                <a:cs typeface="Trebuchet MS"/>
              </a:rPr>
              <a:t>inverse </a:t>
            </a:r>
            <a:r>
              <a:rPr sz="2180" i="1" spc="-99" dirty="0">
                <a:latin typeface="Trebuchet MS"/>
                <a:cs typeface="Trebuchet MS"/>
              </a:rPr>
              <a:t>document </a:t>
            </a:r>
            <a:r>
              <a:rPr sz="2180" i="1" spc="-139" dirty="0">
                <a:latin typeface="Trebuchet MS"/>
                <a:cs typeface="Trebuchet MS"/>
              </a:rPr>
              <a:t>frequency </a:t>
            </a:r>
            <a:r>
              <a:rPr sz="2180" spc="-99" dirty="0">
                <a:latin typeface="Arial"/>
                <a:cs typeface="Arial"/>
              </a:rPr>
              <a:t>or</a:t>
            </a:r>
            <a:r>
              <a:rPr sz="2180" spc="-268" dirty="0">
                <a:latin typeface="Arial"/>
                <a:cs typeface="Arial"/>
              </a:rPr>
              <a:t> </a:t>
            </a:r>
            <a:r>
              <a:rPr sz="2180" spc="-40" dirty="0">
                <a:latin typeface="Arial"/>
                <a:cs typeface="Arial"/>
              </a:rPr>
              <a:t>IDF.</a:t>
            </a:r>
            <a:endParaRPr sz="2180" dirty="0">
              <a:latin typeface="Arial"/>
              <a:cs typeface="Arial"/>
            </a:endParaRPr>
          </a:p>
          <a:p>
            <a:pPr marL="318370" marR="21392" indent="-294461">
              <a:lnSpc>
                <a:spcPct val="102600"/>
              </a:lnSpc>
              <a:spcBef>
                <a:spcPts val="595"/>
              </a:spcBef>
            </a:pPr>
            <a:r>
              <a:rPr sz="2180" spc="20" dirty="0" smtClean="0">
                <a:latin typeface="Arial"/>
                <a:cs typeface="Arial"/>
              </a:rPr>
              <a:t>If </a:t>
            </a:r>
            <a:r>
              <a:rPr sz="2180" i="1" spc="139" dirty="0">
                <a:latin typeface="Trebuchet MS"/>
                <a:cs typeface="Trebuchet MS"/>
              </a:rPr>
              <a:t>N </a:t>
            </a:r>
            <a:r>
              <a:rPr sz="2180" spc="-119" dirty="0">
                <a:latin typeface="Arial"/>
                <a:cs typeface="Arial"/>
              </a:rPr>
              <a:t>is </a:t>
            </a:r>
            <a:r>
              <a:rPr sz="2180" spc="-59" dirty="0">
                <a:latin typeface="Arial"/>
                <a:cs typeface="Arial"/>
              </a:rPr>
              <a:t>the </a:t>
            </a:r>
            <a:r>
              <a:rPr sz="2180" spc="-99" dirty="0">
                <a:latin typeface="Arial"/>
                <a:cs typeface="Arial"/>
              </a:rPr>
              <a:t>number </a:t>
            </a:r>
            <a:r>
              <a:rPr sz="2180" spc="-40" dirty="0">
                <a:latin typeface="Arial"/>
                <a:cs typeface="Arial"/>
              </a:rPr>
              <a:t>of </a:t>
            </a:r>
            <a:r>
              <a:rPr sz="2180" spc="-109" dirty="0">
                <a:latin typeface="Arial"/>
                <a:cs typeface="Arial"/>
              </a:rPr>
              <a:t>documents </a:t>
            </a:r>
            <a:r>
              <a:rPr sz="2180" spc="-40" dirty="0">
                <a:latin typeface="Arial"/>
                <a:cs typeface="Arial"/>
              </a:rPr>
              <a:t>in </a:t>
            </a:r>
            <a:r>
              <a:rPr sz="2180" spc="-59" dirty="0">
                <a:latin typeface="Arial"/>
                <a:cs typeface="Arial"/>
              </a:rPr>
              <a:t>the </a:t>
            </a:r>
            <a:r>
              <a:rPr sz="2180" spc="-119" dirty="0">
                <a:latin typeface="Arial"/>
                <a:cs typeface="Arial"/>
              </a:rPr>
              <a:t>corpus, </a:t>
            </a:r>
            <a:r>
              <a:rPr sz="2180" spc="-129" dirty="0">
                <a:latin typeface="Arial"/>
                <a:cs typeface="Arial"/>
              </a:rPr>
              <a:t>and </a:t>
            </a:r>
            <a:r>
              <a:rPr sz="2180" dirty="0">
                <a:latin typeface="Arial"/>
                <a:cs typeface="Arial"/>
              </a:rPr>
              <a:t>df</a:t>
            </a:r>
            <a:r>
              <a:rPr sz="2378" i="1" baseline="-10416" dirty="0">
                <a:latin typeface="Georgia"/>
                <a:cs typeface="Georgia"/>
              </a:rPr>
              <a:t>t </a:t>
            </a:r>
            <a:r>
              <a:rPr sz="2180" spc="-119" dirty="0">
                <a:latin typeface="Arial"/>
                <a:cs typeface="Arial"/>
              </a:rPr>
              <a:t>is </a:t>
            </a:r>
            <a:r>
              <a:rPr sz="2180" spc="-59" dirty="0">
                <a:latin typeface="Arial"/>
                <a:cs typeface="Arial"/>
              </a:rPr>
              <a:t>the  </a:t>
            </a:r>
            <a:r>
              <a:rPr sz="2180" spc="-99" dirty="0">
                <a:latin typeface="Arial"/>
                <a:cs typeface="Arial"/>
              </a:rPr>
              <a:t>number </a:t>
            </a:r>
            <a:r>
              <a:rPr sz="2180" spc="-40" dirty="0">
                <a:latin typeface="Arial"/>
                <a:cs typeface="Arial"/>
              </a:rPr>
              <a:t>of </a:t>
            </a:r>
            <a:r>
              <a:rPr sz="2180" spc="-109" dirty="0">
                <a:latin typeface="Arial"/>
                <a:cs typeface="Arial"/>
              </a:rPr>
              <a:t>documents </a:t>
            </a:r>
            <a:r>
              <a:rPr sz="2180" spc="10" dirty="0">
                <a:latin typeface="Arial"/>
                <a:cs typeface="Arial"/>
              </a:rPr>
              <a:t>that </a:t>
            </a:r>
            <a:r>
              <a:rPr sz="2180" spc="-50" dirty="0">
                <a:latin typeface="Arial"/>
                <a:cs typeface="Arial"/>
              </a:rPr>
              <a:t>term </a:t>
            </a:r>
            <a:r>
              <a:rPr sz="2180" i="1" spc="-139" dirty="0">
                <a:latin typeface="Trebuchet MS"/>
                <a:cs typeface="Trebuchet MS"/>
              </a:rPr>
              <a:t>t </a:t>
            </a:r>
            <a:r>
              <a:rPr sz="2180" spc="-159" dirty="0">
                <a:latin typeface="Arial"/>
                <a:cs typeface="Arial"/>
              </a:rPr>
              <a:t>appears </a:t>
            </a:r>
            <a:r>
              <a:rPr sz="2180" spc="-40" dirty="0">
                <a:latin typeface="Arial"/>
                <a:cs typeface="Arial"/>
              </a:rPr>
              <a:t>in </a:t>
            </a:r>
            <a:r>
              <a:rPr sz="2180" spc="-10" dirty="0">
                <a:latin typeface="Arial"/>
                <a:cs typeface="Arial"/>
              </a:rPr>
              <a:t>. .</a:t>
            </a:r>
            <a:r>
              <a:rPr sz="2180" spc="-327" dirty="0">
                <a:latin typeface="Arial"/>
                <a:cs typeface="Arial"/>
              </a:rPr>
              <a:t> </a:t>
            </a:r>
            <a:r>
              <a:rPr sz="2180" spc="-10" dirty="0">
                <a:latin typeface="Arial"/>
                <a:cs typeface="Arial"/>
              </a:rPr>
              <a:t>.</a:t>
            </a:r>
            <a:endParaRPr sz="2180" dirty="0">
              <a:latin typeface="Arial"/>
              <a:cs typeface="Arial"/>
            </a:endParaRPr>
          </a:p>
          <a:p>
            <a:pPr marL="25168">
              <a:spcBef>
                <a:spcPts val="662"/>
              </a:spcBef>
            </a:pPr>
            <a:r>
              <a:rPr sz="2180" spc="-79" dirty="0" smtClean="0">
                <a:latin typeface="Arial"/>
                <a:cs typeface="Arial"/>
              </a:rPr>
              <a:t>Then </a:t>
            </a:r>
            <a:r>
              <a:rPr sz="2180" spc="-79" dirty="0">
                <a:latin typeface="Arial"/>
                <a:cs typeface="Arial"/>
              </a:rPr>
              <a:t>(under </a:t>
            </a:r>
            <a:r>
              <a:rPr sz="2180" spc="-168" dirty="0">
                <a:latin typeface="Arial"/>
                <a:cs typeface="Arial"/>
              </a:rPr>
              <a:t>one </a:t>
            </a:r>
            <a:r>
              <a:rPr sz="2180" spc="-40" dirty="0">
                <a:latin typeface="Arial"/>
                <a:cs typeface="Arial"/>
              </a:rPr>
              <a:t>formulation) </a:t>
            </a:r>
            <a:r>
              <a:rPr sz="2180" spc="-59" dirty="0">
                <a:latin typeface="Arial"/>
                <a:cs typeface="Arial"/>
              </a:rPr>
              <a:t>the </a:t>
            </a:r>
            <a:r>
              <a:rPr sz="2180" spc="-50" dirty="0">
                <a:latin typeface="Arial"/>
                <a:cs typeface="Arial"/>
              </a:rPr>
              <a:t>IDF </a:t>
            </a:r>
            <a:r>
              <a:rPr sz="2180" spc="-40" dirty="0">
                <a:latin typeface="Arial"/>
                <a:cs typeface="Arial"/>
              </a:rPr>
              <a:t>of </a:t>
            </a:r>
            <a:r>
              <a:rPr sz="2180" i="1" spc="-139" dirty="0">
                <a:latin typeface="Trebuchet MS"/>
                <a:cs typeface="Trebuchet MS"/>
              </a:rPr>
              <a:t>t </a:t>
            </a:r>
            <a:r>
              <a:rPr sz="2180" spc="-119" dirty="0">
                <a:latin typeface="Arial"/>
                <a:cs typeface="Arial"/>
              </a:rPr>
              <a:t>is </a:t>
            </a:r>
            <a:r>
              <a:rPr sz="2180" spc="-109" dirty="0">
                <a:latin typeface="Arial"/>
                <a:cs typeface="Arial"/>
              </a:rPr>
              <a:t>defined</a:t>
            </a:r>
            <a:r>
              <a:rPr sz="2180" spc="258" dirty="0">
                <a:latin typeface="Arial"/>
                <a:cs typeface="Arial"/>
              </a:rPr>
              <a:t> </a:t>
            </a:r>
            <a:r>
              <a:rPr sz="2180" spc="-149" dirty="0">
                <a:latin typeface="Arial"/>
                <a:cs typeface="Arial"/>
              </a:rPr>
              <a:t>as:</a:t>
            </a:r>
            <a:endParaRPr sz="2180" dirty="0">
              <a:latin typeface="Arial"/>
              <a:cs typeface="Arial"/>
            </a:endParaRPr>
          </a:p>
        </p:txBody>
      </p:sp>
      <p:grpSp>
        <p:nvGrpSpPr>
          <p:cNvPr id="9" name="Group 8"/>
          <p:cNvGrpSpPr/>
          <p:nvPr/>
        </p:nvGrpSpPr>
        <p:grpSpPr>
          <a:xfrm>
            <a:off x="3381210" y="3134563"/>
            <a:ext cx="4398609" cy="757275"/>
            <a:chOff x="5573080" y="4006881"/>
            <a:chExt cx="4398609" cy="757275"/>
          </a:xfrm>
        </p:grpSpPr>
        <p:sp>
          <p:nvSpPr>
            <p:cNvPr id="4" name="object 4"/>
            <p:cNvSpPr txBox="1"/>
            <p:nvPr/>
          </p:nvSpPr>
          <p:spPr>
            <a:xfrm>
              <a:off x="6810365" y="4006881"/>
              <a:ext cx="245378" cy="358348"/>
            </a:xfrm>
            <a:prstGeom prst="rect">
              <a:avLst/>
            </a:prstGeom>
          </p:spPr>
          <p:txBody>
            <a:bodyPr vert="horz" wrap="square" lIns="0" tIns="22650" rIns="0" bIns="0" rtlCol="0">
              <a:spAutoFit/>
            </a:bodyPr>
            <a:lstStyle/>
            <a:p>
              <a:pPr marL="25168">
                <a:spcBef>
                  <a:spcPts val="178"/>
                </a:spcBef>
              </a:pPr>
              <a:r>
                <a:rPr sz="2180" i="1" spc="139" dirty="0">
                  <a:latin typeface="Trebuchet MS"/>
                  <a:cs typeface="Trebuchet MS"/>
                </a:rPr>
                <a:t>N</a:t>
              </a:r>
              <a:endParaRPr sz="2180">
                <a:latin typeface="Trebuchet MS"/>
                <a:cs typeface="Trebuchet MS"/>
              </a:endParaRPr>
            </a:p>
          </p:txBody>
        </p:sp>
        <p:sp>
          <p:nvSpPr>
            <p:cNvPr id="5" name="object 5"/>
            <p:cNvSpPr/>
            <p:nvPr/>
          </p:nvSpPr>
          <p:spPr>
            <a:xfrm>
              <a:off x="6779157" y="4423698"/>
              <a:ext cx="329687" cy="0"/>
            </a:xfrm>
            <a:custGeom>
              <a:avLst/>
              <a:gdLst/>
              <a:ahLst/>
              <a:cxnLst/>
              <a:rect l="l" t="t" r="r" b="b"/>
              <a:pathLst>
                <a:path w="166369">
                  <a:moveTo>
                    <a:pt x="0" y="0"/>
                  </a:moveTo>
                  <a:lnTo>
                    <a:pt x="166255" y="0"/>
                  </a:lnTo>
                </a:path>
              </a:pathLst>
            </a:custGeom>
            <a:ln w="5537">
              <a:solidFill>
                <a:srgbClr val="000000"/>
              </a:solidFill>
            </a:ln>
          </p:spPr>
          <p:txBody>
            <a:bodyPr wrap="square" lIns="0" tIns="0" rIns="0" bIns="0" rtlCol="0"/>
            <a:lstStyle/>
            <a:p>
              <a:endParaRPr sz="3567"/>
            </a:p>
          </p:txBody>
        </p:sp>
        <p:sp>
          <p:nvSpPr>
            <p:cNvPr id="6" name="object 6"/>
            <p:cNvSpPr txBox="1"/>
            <p:nvPr/>
          </p:nvSpPr>
          <p:spPr>
            <a:xfrm>
              <a:off x="5573080" y="4192615"/>
              <a:ext cx="1457168" cy="358348"/>
            </a:xfrm>
            <a:prstGeom prst="rect">
              <a:avLst/>
            </a:prstGeom>
          </p:spPr>
          <p:txBody>
            <a:bodyPr vert="horz" wrap="square" lIns="0" tIns="22650" rIns="0" bIns="0" rtlCol="0">
              <a:spAutoFit/>
            </a:bodyPr>
            <a:lstStyle/>
            <a:p>
              <a:pPr marL="25168">
                <a:spcBef>
                  <a:spcPts val="178"/>
                </a:spcBef>
              </a:pPr>
              <a:r>
                <a:rPr sz="2180" spc="10" dirty="0">
                  <a:latin typeface="Arial"/>
                  <a:cs typeface="Arial"/>
                </a:rPr>
                <a:t>idf</a:t>
              </a:r>
              <a:r>
                <a:rPr sz="2378" i="1" spc="14" baseline="-10416" dirty="0">
                  <a:latin typeface="Georgia"/>
                  <a:cs typeface="Georgia"/>
                </a:rPr>
                <a:t>t </a:t>
              </a:r>
              <a:r>
                <a:rPr sz="2180" spc="404" dirty="0">
                  <a:latin typeface="Arial"/>
                  <a:cs typeface="Arial"/>
                </a:rPr>
                <a:t>= </a:t>
              </a:r>
              <a:r>
                <a:rPr sz="2180" spc="-79" dirty="0">
                  <a:latin typeface="Arial"/>
                  <a:cs typeface="Arial"/>
                </a:rPr>
                <a:t>log</a:t>
              </a:r>
              <a:r>
                <a:rPr sz="2180" spc="-159" dirty="0">
                  <a:latin typeface="Arial"/>
                  <a:cs typeface="Arial"/>
                </a:rPr>
                <a:t> </a:t>
              </a:r>
              <a:r>
                <a:rPr sz="3270" spc="-44" baseline="-37878" dirty="0">
                  <a:latin typeface="Arial"/>
                  <a:cs typeface="Arial"/>
                </a:rPr>
                <a:t>df</a:t>
              </a:r>
              <a:endParaRPr sz="3270" baseline="-37878" dirty="0">
                <a:latin typeface="Arial"/>
                <a:cs typeface="Arial"/>
              </a:endParaRPr>
            </a:p>
          </p:txBody>
        </p:sp>
        <p:sp>
          <p:nvSpPr>
            <p:cNvPr id="7" name="object 7"/>
            <p:cNvSpPr txBox="1"/>
            <p:nvPr/>
          </p:nvSpPr>
          <p:spPr>
            <a:xfrm>
              <a:off x="6979712" y="4496101"/>
              <a:ext cx="128350" cy="268055"/>
            </a:xfrm>
            <a:prstGeom prst="rect">
              <a:avLst/>
            </a:prstGeom>
          </p:spPr>
          <p:txBody>
            <a:bodyPr vert="horz" wrap="square" lIns="0" tIns="23909" rIns="0" bIns="0" rtlCol="0">
              <a:spAutoFit/>
            </a:bodyPr>
            <a:lstStyle/>
            <a:p>
              <a:pPr marL="25168">
                <a:spcBef>
                  <a:spcPts val="188"/>
                </a:spcBef>
              </a:pPr>
              <a:r>
                <a:rPr sz="1585" i="1" spc="50" dirty="0">
                  <a:latin typeface="Georgia"/>
                  <a:cs typeface="Georgia"/>
                </a:rPr>
                <a:t>t</a:t>
              </a:r>
              <a:endParaRPr sz="1585">
                <a:latin typeface="Georgia"/>
                <a:cs typeface="Georgia"/>
              </a:endParaRPr>
            </a:p>
          </p:txBody>
        </p:sp>
        <p:sp>
          <p:nvSpPr>
            <p:cNvPr id="8" name="object 8"/>
            <p:cNvSpPr txBox="1"/>
            <p:nvPr/>
          </p:nvSpPr>
          <p:spPr>
            <a:xfrm>
              <a:off x="9570276" y="4192614"/>
              <a:ext cx="401413" cy="358348"/>
            </a:xfrm>
            <a:prstGeom prst="rect">
              <a:avLst/>
            </a:prstGeom>
          </p:spPr>
          <p:txBody>
            <a:bodyPr vert="horz" wrap="square" lIns="0" tIns="22650" rIns="0" bIns="0" rtlCol="0">
              <a:spAutoFit/>
            </a:bodyPr>
            <a:lstStyle/>
            <a:p>
              <a:pPr marL="25168">
                <a:spcBef>
                  <a:spcPts val="178"/>
                </a:spcBef>
              </a:pPr>
              <a:r>
                <a:rPr sz="2180" spc="30" dirty="0">
                  <a:latin typeface="Arial"/>
                  <a:cs typeface="Arial"/>
                </a:rPr>
                <a:t>(6)</a:t>
              </a:r>
              <a:endParaRPr sz="2180">
                <a:latin typeface="Arial"/>
                <a:cs typeface="Arial"/>
              </a:endParaRPr>
            </a:p>
          </p:txBody>
        </p:sp>
      </p:grpSp>
      <p:sp>
        <p:nvSpPr>
          <p:cNvPr id="10" name="object 3"/>
          <p:cNvSpPr txBox="1"/>
          <p:nvPr/>
        </p:nvSpPr>
        <p:spPr>
          <a:xfrm>
            <a:off x="903162" y="4201547"/>
            <a:ext cx="10521043" cy="1918729"/>
          </a:xfrm>
          <a:prstGeom prst="rect">
            <a:avLst/>
          </a:prstGeom>
        </p:spPr>
        <p:txBody>
          <a:bodyPr vert="horz" wrap="square" lIns="0" tIns="13842" rIns="0" bIns="0" rtlCol="0">
            <a:spAutoFit/>
          </a:bodyPr>
          <a:lstStyle/>
          <a:p>
            <a:pPr marL="318370" marR="55369" indent="-294461">
              <a:lnSpc>
                <a:spcPct val="102600"/>
              </a:lnSpc>
              <a:spcBef>
                <a:spcPts val="109"/>
              </a:spcBef>
            </a:pPr>
            <a:r>
              <a:rPr sz="2180" spc="-79" dirty="0" smtClean="0">
                <a:latin typeface="Arial"/>
                <a:cs typeface="Arial"/>
              </a:rPr>
              <a:t>The </a:t>
            </a:r>
            <a:r>
              <a:rPr sz="2180" spc="-79" dirty="0">
                <a:latin typeface="Arial"/>
                <a:cs typeface="Arial"/>
              </a:rPr>
              <a:t>weight </a:t>
            </a:r>
            <a:r>
              <a:rPr sz="2180" spc="-40" dirty="0">
                <a:latin typeface="Arial"/>
                <a:cs typeface="Arial"/>
              </a:rPr>
              <a:t>of </a:t>
            </a:r>
            <a:r>
              <a:rPr sz="2180" spc="-178" dirty="0">
                <a:latin typeface="Arial"/>
                <a:cs typeface="Arial"/>
              </a:rPr>
              <a:t>a </a:t>
            </a:r>
            <a:r>
              <a:rPr sz="2180" spc="-59" dirty="0">
                <a:latin typeface="Arial"/>
                <a:cs typeface="Arial"/>
              </a:rPr>
              <a:t>term’s </a:t>
            </a:r>
            <a:r>
              <a:rPr sz="2180" spc="-149" dirty="0">
                <a:latin typeface="Arial"/>
                <a:cs typeface="Arial"/>
              </a:rPr>
              <a:t>appearance </a:t>
            </a:r>
            <a:r>
              <a:rPr sz="2180" spc="-40" dirty="0">
                <a:latin typeface="Arial"/>
                <a:cs typeface="Arial"/>
              </a:rPr>
              <a:t>in </a:t>
            </a:r>
            <a:r>
              <a:rPr sz="2180" spc="-178" dirty="0">
                <a:latin typeface="Arial"/>
                <a:cs typeface="Arial"/>
              </a:rPr>
              <a:t>a </a:t>
            </a:r>
            <a:r>
              <a:rPr sz="2180" spc="-89" dirty="0">
                <a:latin typeface="Arial"/>
                <a:cs typeface="Arial"/>
              </a:rPr>
              <a:t>document </a:t>
            </a:r>
            <a:r>
              <a:rPr sz="2180" spc="-119" dirty="0">
                <a:latin typeface="Arial"/>
                <a:cs typeface="Arial"/>
              </a:rPr>
              <a:t>is  </a:t>
            </a:r>
            <a:r>
              <a:rPr sz="2180" spc="-69" dirty="0">
                <a:latin typeface="Arial"/>
                <a:cs typeface="Arial"/>
              </a:rPr>
              <a:t>frequently </a:t>
            </a:r>
            <a:r>
              <a:rPr sz="2180" spc="-89" dirty="0">
                <a:latin typeface="Arial"/>
                <a:cs typeface="Arial"/>
              </a:rPr>
              <a:t>calculated </a:t>
            </a:r>
            <a:r>
              <a:rPr sz="2180" spc="-129" dirty="0">
                <a:latin typeface="Arial"/>
                <a:cs typeface="Arial"/>
              </a:rPr>
              <a:t>by </a:t>
            </a:r>
            <a:r>
              <a:rPr sz="2180" spc="-89" dirty="0">
                <a:latin typeface="Arial"/>
                <a:cs typeface="Arial"/>
              </a:rPr>
              <a:t>combining </a:t>
            </a:r>
            <a:r>
              <a:rPr sz="2180" spc="-59" dirty="0">
                <a:latin typeface="Arial"/>
                <a:cs typeface="Arial"/>
              </a:rPr>
              <a:t>the </a:t>
            </a:r>
            <a:r>
              <a:rPr sz="2180" spc="-89" dirty="0">
                <a:latin typeface="Arial"/>
                <a:cs typeface="Arial"/>
              </a:rPr>
              <a:t>terms </a:t>
            </a:r>
            <a:r>
              <a:rPr sz="2180" spc="-109" dirty="0">
                <a:latin typeface="Arial"/>
                <a:cs typeface="Arial"/>
              </a:rPr>
              <a:t>frequency </a:t>
            </a:r>
            <a:r>
              <a:rPr sz="2180" spc="-99" dirty="0">
                <a:latin typeface="Arial"/>
                <a:cs typeface="Arial"/>
              </a:rPr>
              <a:t>or </a:t>
            </a:r>
            <a:r>
              <a:rPr sz="2180" spc="10" dirty="0">
                <a:latin typeface="Arial"/>
                <a:cs typeface="Arial"/>
              </a:rPr>
              <a:t>TF  </a:t>
            </a:r>
            <a:r>
              <a:rPr sz="2180" spc="-40" dirty="0">
                <a:latin typeface="Arial"/>
                <a:cs typeface="Arial"/>
              </a:rPr>
              <a:t>in </a:t>
            </a:r>
            <a:r>
              <a:rPr sz="2180" spc="-59" dirty="0">
                <a:latin typeface="Arial"/>
                <a:cs typeface="Arial"/>
              </a:rPr>
              <a:t>the </a:t>
            </a:r>
            <a:r>
              <a:rPr sz="2180" spc="-89" dirty="0">
                <a:latin typeface="Arial"/>
                <a:cs typeface="Arial"/>
              </a:rPr>
              <a:t>document </a:t>
            </a:r>
            <a:r>
              <a:rPr sz="2180" dirty="0">
                <a:latin typeface="Arial"/>
                <a:cs typeface="Arial"/>
              </a:rPr>
              <a:t>with </a:t>
            </a:r>
            <a:r>
              <a:rPr sz="2180" spc="-20" dirty="0">
                <a:latin typeface="Arial"/>
                <a:cs typeface="Arial"/>
              </a:rPr>
              <a:t>its </a:t>
            </a:r>
            <a:r>
              <a:rPr sz="2180" spc="-139" dirty="0">
                <a:latin typeface="Arial"/>
                <a:cs typeface="Arial"/>
              </a:rPr>
              <a:t>inverse </a:t>
            </a:r>
            <a:r>
              <a:rPr sz="2180" spc="-89" dirty="0">
                <a:latin typeface="Arial"/>
                <a:cs typeface="Arial"/>
              </a:rPr>
              <a:t>document </a:t>
            </a:r>
            <a:r>
              <a:rPr sz="2180" spc="-119" dirty="0">
                <a:latin typeface="Arial"/>
                <a:cs typeface="Arial"/>
              </a:rPr>
              <a:t>frequency, </a:t>
            </a:r>
            <a:r>
              <a:rPr sz="2180" spc="-99" dirty="0">
                <a:latin typeface="Arial"/>
                <a:cs typeface="Arial"/>
              </a:rPr>
              <a:t>or</a:t>
            </a:r>
            <a:r>
              <a:rPr sz="2180" spc="119" dirty="0">
                <a:latin typeface="Arial"/>
                <a:cs typeface="Arial"/>
              </a:rPr>
              <a:t> </a:t>
            </a:r>
            <a:r>
              <a:rPr sz="2180" spc="-40" dirty="0">
                <a:latin typeface="Arial"/>
                <a:cs typeface="Arial"/>
              </a:rPr>
              <a:t>IDF.</a:t>
            </a:r>
            <a:endParaRPr sz="2180" dirty="0">
              <a:latin typeface="Arial"/>
              <a:cs typeface="Arial"/>
            </a:endParaRPr>
          </a:p>
          <a:p>
            <a:pPr>
              <a:spcBef>
                <a:spcPts val="20"/>
              </a:spcBef>
            </a:pPr>
            <a:endParaRPr sz="2378" dirty="0">
              <a:latin typeface="Times New Roman"/>
              <a:cs typeface="Times New Roman"/>
            </a:endParaRPr>
          </a:p>
          <a:p>
            <a:pPr marL="2908115">
              <a:tabLst>
                <a:tab pos="7122428" algn="l"/>
              </a:tabLst>
            </a:pPr>
            <a:r>
              <a:rPr sz="2180" i="1" spc="-149" dirty="0">
                <a:latin typeface="Trebuchet MS"/>
                <a:cs typeface="Trebuchet MS"/>
              </a:rPr>
              <a:t>w</a:t>
            </a:r>
            <a:r>
              <a:rPr sz="2378" i="1" spc="238" baseline="-13888" dirty="0">
                <a:latin typeface="Georgia"/>
                <a:cs typeface="Georgia"/>
              </a:rPr>
              <a:t>t</a:t>
            </a:r>
            <a:r>
              <a:rPr sz="2378" i="1" spc="30" baseline="-13888" dirty="0">
                <a:latin typeface="Arial"/>
                <a:cs typeface="Arial"/>
              </a:rPr>
              <a:t>,</a:t>
            </a:r>
            <a:r>
              <a:rPr sz="2378" i="1" spc="-73" baseline="-13888" dirty="0">
                <a:latin typeface="Georgia"/>
                <a:cs typeface="Georgia"/>
              </a:rPr>
              <a:t>d</a:t>
            </a:r>
            <a:r>
              <a:rPr sz="2378" i="1" baseline="-13888" dirty="0">
                <a:latin typeface="Georgia"/>
                <a:cs typeface="Georgia"/>
              </a:rPr>
              <a:t> </a:t>
            </a:r>
            <a:r>
              <a:rPr sz="2378" i="1" spc="119" baseline="-13888" dirty="0">
                <a:latin typeface="Georgia"/>
                <a:cs typeface="Georgia"/>
              </a:rPr>
              <a:t> </a:t>
            </a:r>
            <a:r>
              <a:rPr sz="2180" spc="404" dirty="0">
                <a:latin typeface="Arial"/>
                <a:cs typeface="Arial"/>
              </a:rPr>
              <a:t>=</a:t>
            </a:r>
            <a:r>
              <a:rPr sz="2180" spc="-10" dirty="0">
                <a:latin typeface="Arial"/>
                <a:cs typeface="Arial"/>
              </a:rPr>
              <a:t> </a:t>
            </a:r>
            <a:r>
              <a:rPr sz="2180" spc="109" dirty="0">
                <a:latin typeface="Arial"/>
                <a:cs typeface="Arial"/>
              </a:rPr>
              <a:t>tf</a:t>
            </a:r>
            <a:r>
              <a:rPr sz="2378" i="1" spc="-73" baseline="-13888" dirty="0">
                <a:latin typeface="Georgia"/>
                <a:cs typeface="Georgia"/>
              </a:rPr>
              <a:t>d</a:t>
            </a:r>
            <a:r>
              <a:rPr sz="2378" i="1" spc="-355" baseline="-13888" dirty="0">
                <a:latin typeface="Georgia"/>
                <a:cs typeface="Georgia"/>
              </a:rPr>
              <a:t> </a:t>
            </a:r>
            <a:r>
              <a:rPr sz="2378" i="1" spc="30" baseline="-13888" dirty="0">
                <a:latin typeface="Arial"/>
                <a:cs typeface="Arial"/>
              </a:rPr>
              <a:t>,</a:t>
            </a:r>
            <a:r>
              <a:rPr sz="2378" i="1" spc="73" baseline="-13888" dirty="0">
                <a:latin typeface="Georgia"/>
                <a:cs typeface="Georgia"/>
              </a:rPr>
              <a:t>t</a:t>
            </a:r>
            <a:r>
              <a:rPr sz="2378" i="1" baseline="-13888" dirty="0">
                <a:latin typeface="Georgia"/>
                <a:cs typeface="Georgia"/>
              </a:rPr>
              <a:t> </a:t>
            </a:r>
            <a:r>
              <a:rPr sz="2378" i="1" spc="-119" baseline="-13888" dirty="0">
                <a:latin typeface="Georgia"/>
                <a:cs typeface="Georgia"/>
              </a:rPr>
              <a:t> </a:t>
            </a:r>
            <a:r>
              <a:rPr sz="2180" spc="-753" dirty="0">
                <a:latin typeface="DejaVu Sans"/>
                <a:cs typeface="DejaVu Sans"/>
              </a:rPr>
              <a:t>∗</a:t>
            </a:r>
            <a:r>
              <a:rPr sz="2180" spc="-218" dirty="0">
                <a:latin typeface="DejaVu Sans"/>
                <a:cs typeface="DejaVu Sans"/>
              </a:rPr>
              <a:t> </a:t>
            </a:r>
            <a:r>
              <a:rPr lang="en-US" sz="2180" spc="-218" dirty="0" smtClean="0">
                <a:latin typeface="DejaVu Sans"/>
                <a:cs typeface="DejaVu Sans"/>
              </a:rPr>
              <a:t>  </a:t>
            </a:r>
            <a:r>
              <a:rPr sz="2180" spc="-10" dirty="0" err="1" smtClean="0">
                <a:latin typeface="Arial"/>
                <a:cs typeface="Arial"/>
              </a:rPr>
              <a:t>idf</a:t>
            </a:r>
            <a:r>
              <a:rPr sz="2378" i="1" spc="73" baseline="-10416" dirty="0" err="1" smtClean="0">
                <a:latin typeface="Georgia"/>
                <a:cs typeface="Georgia"/>
              </a:rPr>
              <a:t>t</a:t>
            </a:r>
            <a:r>
              <a:rPr sz="2378" i="1" baseline="-10416" dirty="0">
                <a:latin typeface="Georgia"/>
                <a:cs typeface="Georgia"/>
              </a:rPr>
              <a:t>	</a:t>
            </a:r>
            <a:r>
              <a:rPr sz="2180" spc="30" dirty="0">
                <a:latin typeface="Arial"/>
                <a:cs typeface="Arial"/>
              </a:rPr>
              <a:t>(7)</a:t>
            </a:r>
            <a:endParaRPr sz="2180" dirty="0">
              <a:latin typeface="Arial"/>
              <a:cs typeface="Arial"/>
            </a:endParaRPr>
          </a:p>
          <a:p>
            <a:pPr marL="318370" marR="178690" indent="-294461">
              <a:lnSpc>
                <a:spcPct val="102600"/>
              </a:lnSpc>
              <a:spcBef>
                <a:spcPts val="1288"/>
              </a:spcBef>
            </a:pPr>
            <a:r>
              <a:rPr sz="2180" spc="-50" dirty="0" smtClean="0">
                <a:latin typeface="Arial"/>
                <a:cs typeface="Arial"/>
              </a:rPr>
              <a:t>This </a:t>
            </a:r>
            <a:r>
              <a:rPr sz="2180" spc="-79" dirty="0">
                <a:latin typeface="Arial"/>
                <a:cs typeface="Arial"/>
              </a:rPr>
              <a:t>term–document </a:t>
            </a:r>
            <a:r>
              <a:rPr sz="2180" spc="-168" dirty="0">
                <a:latin typeface="Arial"/>
                <a:cs typeface="Arial"/>
              </a:rPr>
              <a:t>score </a:t>
            </a:r>
            <a:r>
              <a:rPr sz="2180" spc="-119" dirty="0">
                <a:latin typeface="Arial"/>
                <a:cs typeface="Arial"/>
              </a:rPr>
              <a:t>is </a:t>
            </a:r>
            <a:r>
              <a:rPr sz="2180" spc="-109" dirty="0">
                <a:latin typeface="Arial"/>
                <a:cs typeface="Arial"/>
              </a:rPr>
              <a:t>known </a:t>
            </a:r>
            <a:r>
              <a:rPr sz="2180" spc="-226" dirty="0">
                <a:latin typeface="Arial"/>
                <a:cs typeface="Arial"/>
              </a:rPr>
              <a:t>as </a:t>
            </a:r>
            <a:r>
              <a:rPr sz="2180" spc="20" dirty="0" smtClean="0">
                <a:latin typeface="Arial"/>
                <a:cs typeface="Arial"/>
              </a:rPr>
              <a:t>TF</a:t>
            </a:r>
            <a:r>
              <a:rPr lang="en-US" sz="2180" spc="20" dirty="0" smtClean="0">
                <a:latin typeface="Arial"/>
                <a:cs typeface="Arial"/>
              </a:rPr>
              <a:t>-</a:t>
            </a:r>
            <a:r>
              <a:rPr sz="2180" spc="20" dirty="0" smtClean="0">
                <a:latin typeface="Arial"/>
                <a:cs typeface="Arial"/>
              </a:rPr>
              <a:t>IDF</a:t>
            </a:r>
            <a:r>
              <a:rPr sz="2180" spc="20" dirty="0">
                <a:latin typeface="Arial"/>
                <a:cs typeface="Arial"/>
              </a:rPr>
              <a:t>, </a:t>
            </a:r>
            <a:r>
              <a:rPr sz="2180" spc="-129" dirty="0">
                <a:latin typeface="Arial"/>
                <a:cs typeface="Arial"/>
              </a:rPr>
              <a:t>and </a:t>
            </a:r>
            <a:r>
              <a:rPr sz="2180" spc="-119" dirty="0">
                <a:latin typeface="Arial"/>
                <a:cs typeface="Arial"/>
              </a:rPr>
              <a:t>is </a:t>
            </a:r>
            <a:r>
              <a:rPr sz="2180" spc="-50" dirty="0">
                <a:latin typeface="Arial"/>
                <a:cs typeface="Arial"/>
              </a:rPr>
              <a:t>quite  </a:t>
            </a:r>
            <a:r>
              <a:rPr sz="2180" spc="-89" dirty="0">
                <a:latin typeface="Arial"/>
                <a:cs typeface="Arial"/>
              </a:rPr>
              <a:t>widely</a:t>
            </a:r>
            <a:r>
              <a:rPr sz="2180" spc="99" dirty="0">
                <a:latin typeface="Arial"/>
                <a:cs typeface="Arial"/>
              </a:rPr>
              <a:t> </a:t>
            </a:r>
            <a:r>
              <a:rPr sz="2180" spc="-149" dirty="0">
                <a:latin typeface="Arial"/>
                <a:cs typeface="Arial"/>
              </a:rPr>
              <a:t>used.</a:t>
            </a:r>
            <a:endParaRPr sz="2180" dirty="0">
              <a:latin typeface="Arial"/>
              <a:cs typeface="Arial"/>
            </a:endParaRPr>
          </a:p>
        </p:txBody>
      </p:sp>
      <p:sp>
        <p:nvSpPr>
          <p:cNvPr id="11" name="Rectangle 10"/>
          <p:cNvSpPr/>
          <p:nvPr/>
        </p:nvSpPr>
        <p:spPr>
          <a:xfrm>
            <a:off x="8480674" y="2683878"/>
            <a:ext cx="2943531" cy="1477328"/>
          </a:xfrm>
          <a:prstGeom prst="rect">
            <a:avLst/>
          </a:prstGeom>
        </p:spPr>
        <p:txBody>
          <a:bodyPr wrap="square">
            <a:spAutoFit/>
          </a:bodyPr>
          <a:lstStyle/>
          <a:p>
            <a:r>
              <a:rPr lang="en-US" dirty="0">
                <a:latin typeface="Palatino-Roman"/>
              </a:rPr>
              <a:t>Thus the </a:t>
            </a:r>
            <a:r>
              <a:rPr lang="en-US" dirty="0" err="1">
                <a:latin typeface="Palatino-Roman"/>
              </a:rPr>
              <a:t>idf</a:t>
            </a:r>
            <a:r>
              <a:rPr lang="en-US" dirty="0">
                <a:latin typeface="Palatino-Roman"/>
              </a:rPr>
              <a:t> of a rare term is high, whereas the </a:t>
            </a:r>
            <a:r>
              <a:rPr lang="en-US" dirty="0" err="1">
                <a:latin typeface="Palatino-Roman"/>
              </a:rPr>
              <a:t>idf</a:t>
            </a:r>
            <a:r>
              <a:rPr lang="en-US" dirty="0">
                <a:latin typeface="Palatino-Roman"/>
              </a:rPr>
              <a:t> of a frequent term is</a:t>
            </a:r>
          </a:p>
          <a:p>
            <a:r>
              <a:rPr lang="en-US" dirty="0">
                <a:latin typeface="Palatino-Roman"/>
              </a:rPr>
              <a:t>likely to be </a:t>
            </a:r>
            <a:r>
              <a:rPr lang="en-US" dirty="0" smtClean="0">
                <a:latin typeface="Palatino-Roman"/>
              </a:rPr>
              <a:t>low.  This is a concept similar to entropy.</a:t>
            </a:r>
            <a:endParaRPr lang="en-US" dirty="0"/>
          </a:p>
        </p:txBody>
      </p:sp>
    </p:spTree>
    <p:extLst>
      <p:ext uri="{BB962C8B-B14F-4D97-AF65-F5344CB8AC3E}">
        <p14:creationId xmlns:p14="http://schemas.microsoft.com/office/powerpoint/2010/main" val="1204831221"/>
      </p:ext>
    </p:extLst>
  </p:cSld>
  <p:clrMapOvr>
    <a:masterClrMapping/>
  </p:clrMapOvr>
  <p:transition>
    <p:cut/>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168" dirty="0"/>
              <a:t>Inverse </a:t>
            </a:r>
            <a:r>
              <a:rPr lang="en-US" spc="-99" dirty="0"/>
              <a:t>document</a:t>
            </a:r>
            <a:r>
              <a:rPr lang="en-US" spc="-238" dirty="0"/>
              <a:t> </a:t>
            </a:r>
            <a:r>
              <a:rPr lang="en-US" spc="-129" dirty="0"/>
              <a:t>frequency</a:t>
            </a:r>
            <a:endParaRPr lang="en-US" dirty="0"/>
          </a:p>
        </p:txBody>
      </p:sp>
      <p:sp>
        <p:nvSpPr>
          <p:cNvPr id="3" name="Content Placeholder 2"/>
          <p:cNvSpPr>
            <a:spLocks noGrp="1"/>
          </p:cNvSpPr>
          <p:nvPr>
            <p:ph idx="1"/>
          </p:nvPr>
        </p:nvSpPr>
        <p:spPr/>
        <p:txBody>
          <a:bodyPr/>
          <a:lstStyle/>
          <a:p>
            <a:r>
              <a:rPr lang="en-US" dirty="0"/>
              <a:t>In other words, </a:t>
            </a:r>
            <a:r>
              <a:rPr lang="en-US" dirty="0" err="1" smtClean="0"/>
              <a:t>tf-idf</a:t>
            </a:r>
            <a:r>
              <a:rPr lang="en-US" i="1" dirty="0" smtClean="0"/>
              <a:t> </a:t>
            </a:r>
            <a:r>
              <a:rPr lang="en-US" dirty="0"/>
              <a:t>assigns to term </a:t>
            </a:r>
            <a:r>
              <a:rPr lang="en-US" i="1" dirty="0"/>
              <a:t>t </a:t>
            </a:r>
            <a:r>
              <a:rPr lang="en-US" dirty="0"/>
              <a:t>a weight in document </a:t>
            </a:r>
            <a:r>
              <a:rPr lang="en-US" i="1" dirty="0"/>
              <a:t>d </a:t>
            </a:r>
            <a:r>
              <a:rPr lang="en-US" dirty="0"/>
              <a:t>that is</a:t>
            </a:r>
          </a:p>
          <a:p>
            <a:r>
              <a:rPr lang="en-US" dirty="0"/>
              <a:t>1. highest when </a:t>
            </a:r>
            <a:r>
              <a:rPr lang="en-US" i="1" dirty="0"/>
              <a:t>t </a:t>
            </a:r>
            <a:r>
              <a:rPr lang="en-US" dirty="0"/>
              <a:t>occurs many times within a small number of </a:t>
            </a:r>
            <a:r>
              <a:rPr lang="en-US" dirty="0" smtClean="0"/>
              <a:t>documents (thus </a:t>
            </a:r>
            <a:r>
              <a:rPr lang="en-US" dirty="0"/>
              <a:t>lending high discriminating power to those documents</a:t>
            </a:r>
            <a:r>
              <a:rPr lang="en-US" dirty="0" smtClean="0"/>
              <a:t>)</a:t>
            </a:r>
            <a:endParaRPr lang="en-US" dirty="0"/>
          </a:p>
          <a:p>
            <a:r>
              <a:rPr lang="en-US" dirty="0"/>
              <a:t>2. </a:t>
            </a:r>
            <a:r>
              <a:rPr lang="en-US" dirty="0" smtClean="0"/>
              <a:t>lower when </a:t>
            </a:r>
            <a:r>
              <a:rPr lang="en-US" dirty="0"/>
              <a:t>the </a:t>
            </a:r>
            <a:r>
              <a:rPr lang="en-US" dirty="0" smtClean="0"/>
              <a:t>term occurs </a:t>
            </a:r>
            <a:r>
              <a:rPr lang="en-US" dirty="0"/>
              <a:t>fewer times in a document, or occurs </a:t>
            </a:r>
            <a:r>
              <a:rPr lang="en-US" dirty="0" smtClean="0"/>
              <a:t>in many documents </a:t>
            </a:r>
            <a:r>
              <a:rPr lang="en-US" dirty="0"/>
              <a:t>(thus offering a less pronounced relevance signal</a:t>
            </a:r>
            <a:r>
              <a:rPr lang="en-US" dirty="0" smtClean="0"/>
              <a:t>)</a:t>
            </a:r>
            <a:endParaRPr lang="en-US" dirty="0"/>
          </a:p>
          <a:p>
            <a:r>
              <a:rPr lang="en-US" dirty="0"/>
              <a:t>3. lowest when the term occurs in virtually all documents.</a:t>
            </a:r>
          </a:p>
        </p:txBody>
      </p:sp>
    </p:spTree>
    <p:extLst>
      <p:ext uri="{BB962C8B-B14F-4D97-AF65-F5344CB8AC3E}">
        <p14:creationId xmlns:p14="http://schemas.microsoft.com/office/powerpoint/2010/main" val="94111051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p:cNvSpPr txBox="1"/>
          <p:nvPr/>
        </p:nvSpPr>
        <p:spPr>
          <a:xfrm>
            <a:off x="726140" y="1078179"/>
            <a:ext cx="11322423" cy="2383857"/>
          </a:xfrm>
          <a:prstGeom prst="rect">
            <a:avLst/>
          </a:prstGeom>
        </p:spPr>
        <p:txBody>
          <a:bodyPr vert="horz" wrap="square" lIns="0" tIns="13842" rIns="0" bIns="0" rtlCol="0">
            <a:spAutoFit/>
          </a:bodyPr>
          <a:lstStyle/>
          <a:p>
            <a:pPr marL="342900" indent="-342900">
              <a:buFont typeface="Arial" panose="020B0604020202020204" pitchFamily="34" charset="0"/>
              <a:buChar char="•"/>
            </a:pPr>
            <a:r>
              <a:rPr lang="en-US" sz="2200" spc="-79" dirty="0">
                <a:latin typeface="Arial"/>
                <a:cs typeface="Arial"/>
              </a:rPr>
              <a:t>The </a:t>
            </a:r>
            <a:r>
              <a:rPr lang="en-US" sz="2200" spc="10" dirty="0">
                <a:latin typeface="Arial"/>
                <a:cs typeface="Arial"/>
              </a:rPr>
              <a:t>TF </a:t>
            </a:r>
            <a:r>
              <a:rPr lang="en-US" sz="2200" spc="-50" dirty="0">
                <a:latin typeface="Arial"/>
                <a:cs typeface="Arial"/>
              </a:rPr>
              <a:t>term </a:t>
            </a:r>
            <a:r>
              <a:rPr lang="en-US" sz="2200" spc="-40" dirty="0">
                <a:latin typeface="Arial"/>
                <a:cs typeface="Arial"/>
              </a:rPr>
              <a:t>in </a:t>
            </a:r>
            <a:r>
              <a:rPr lang="en-US" sz="2200" spc="20" dirty="0">
                <a:latin typeface="Arial"/>
                <a:cs typeface="Arial"/>
              </a:rPr>
              <a:t>TF*IDF </a:t>
            </a:r>
            <a:r>
              <a:rPr lang="en-US" sz="2200" spc="-139" dirty="0">
                <a:latin typeface="Arial"/>
                <a:cs typeface="Arial"/>
              </a:rPr>
              <a:t>can </a:t>
            </a:r>
            <a:r>
              <a:rPr lang="en-US" sz="2200" spc="-149" dirty="0">
                <a:latin typeface="Arial"/>
                <a:cs typeface="Arial"/>
              </a:rPr>
              <a:t>be </a:t>
            </a:r>
            <a:r>
              <a:rPr lang="en-US" sz="2200" spc="-59" dirty="0">
                <a:latin typeface="Arial"/>
                <a:cs typeface="Arial"/>
              </a:rPr>
              <a:t>the </a:t>
            </a:r>
            <a:r>
              <a:rPr lang="en-US" sz="2200" spc="-109" dirty="0">
                <a:latin typeface="Arial"/>
                <a:cs typeface="Arial"/>
              </a:rPr>
              <a:t>raw </a:t>
            </a:r>
            <a:r>
              <a:rPr lang="en-US" sz="2200" spc="-50" dirty="0">
                <a:latin typeface="Arial"/>
                <a:cs typeface="Arial"/>
              </a:rPr>
              <a:t>term </a:t>
            </a:r>
            <a:r>
              <a:rPr lang="en-US" sz="2200" spc="-119" dirty="0">
                <a:latin typeface="Arial"/>
                <a:cs typeface="Arial"/>
              </a:rPr>
              <a:t>frequency,</a:t>
            </a:r>
            <a:r>
              <a:rPr lang="en-US" sz="2200" spc="50" dirty="0">
                <a:latin typeface="Arial"/>
                <a:cs typeface="Arial"/>
              </a:rPr>
              <a:t> </a:t>
            </a:r>
            <a:r>
              <a:rPr lang="en-US" sz="2200" i="1" spc="-139" dirty="0" err="1">
                <a:latin typeface="Trebuchet MS"/>
                <a:cs typeface="Trebuchet MS"/>
              </a:rPr>
              <a:t>f</a:t>
            </a:r>
            <a:r>
              <a:rPr lang="en-US" sz="2200" i="1" spc="-206" baseline="-13888" dirty="0" err="1">
                <a:latin typeface="Georgia"/>
                <a:cs typeface="Georgia"/>
              </a:rPr>
              <a:t>d</a:t>
            </a:r>
            <a:r>
              <a:rPr lang="en-US" sz="2200" i="1" spc="-206" baseline="-13888" dirty="0">
                <a:latin typeface="Georgia"/>
                <a:cs typeface="Georgia"/>
              </a:rPr>
              <a:t> </a:t>
            </a:r>
            <a:r>
              <a:rPr lang="en-US" sz="2200" i="1" spc="59" baseline="-13888" dirty="0">
                <a:latin typeface="Arial"/>
                <a:cs typeface="Arial"/>
              </a:rPr>
              <a:t>,</a:t>
            </a:r>
            <a:r>
              <a:rPr lang="en-US" sz="2200" i="1" spc="59" baseline="-13888" dirty="0">
                <a:latin typeface="Georgia"/>
                <a:cs typeface="Georgia"/>
              </a:rPr>
              <a:t>t</a:t>
            </a:r>
            <a:endParaRPr lang="en-US" sz="2200" baseline="-13888" dirty="0">
              <a:latin typeface="Georgia"/>
              <a:cs typeface="Georgia"/>
            </a:endParaRPr>
          </a:p>
          <a:p>
            <a:pPr marL="342900" indent="-342900">
              <a:buFont typeface="Arial" panose="020B0604020202020204" pitchFamily="34" charset="0"/>
              <a:buChar char="•"/>
            </a:pPr>
            <a:r>
              <a:rPr lang="en-US" sz="2200" dirty="0" smtClean="0">
                <a:latin typeface="Arial" panose="020B0604020202020204" pitchFamily="34" charset="0"/>
                <a:cs typeface="Arial" panose="020B0604020202020204" pitchFamily="34" charset="0"/>
              </a:rPr>
              <a:t>It </a:t>
            </a:r>
            <a:r>
              <a:rPr lang="en-US" sz="2200" dirty="0">
                <a:latin typeface="Arial" panose="020B0604020202020204" pitchFamily="34" charset="0"/>
                <a:cs typeface="Arial" panose="020B0604020202020204" pitchFamily="34" charset="0"/>
              </a:rPr>
              <a:t>seems unlikely that twenty occurrences of a </a:t>
            </a:r>
            <a:r>
              <a:rPr lang="en-US" sz="2200" dirty="0" smtClean="0">
                <a:latin typeface="Arial" panose="020B0604020202020204" pitchFamily="34" charset="0"/>
                <a:cs typeface="Arial" panose="020B0604020202020204" pitchFamily="34" charset="0"/>
              </a:rPr>
              <a:t>term in </a:t>
            </a:r>
            <a:r>
              <a:rPr lang="en-US" sz="2200" dirty="0">
                <a:latin typeface="Arial" panose="020B0604020202020204" pitchFamily="34" charset="0"/>
                <a:cs typeface="Arial" panose="020B0604020202020204" pitchFamily="34" charset="0"/>
              </a:rPr>
              <a:t>a document truly </a:t>
            </a:r>
            <a:r>
              <a:rPr lang="en-US" sz="2200" dirty="0" smtClean="0">
                <a:latin typeface="Arial" panose="020B0604020202020204" pitchFamily="34" charset="0"/>
                <a:cs typeface="Arial" panose="020B0604020202020204" pitchFamily="34" charset="0"/>
              </a:rPr>
              <a:t>carry twenty </a:t>
            </a:r>
            <a:r>
              <a:rPr lang="en-US" sz="2200" dirty="0">
                <a:latin typeface="Arial" panose="020B0604020202020204" pitchFamily="34" charset="0"/>
                <a:cs typeface="Arial" panose="020B0604020202020204" pitchFamily="34" charset="0"/>
              </a:rPr>
              <a:t>times the significance of a single occurrence. </a:t>
            </a:r>
            <a:r>
              <a:rPr lang="en-US" sz="2200" dirty="0" smtClean="0">
                <a:latin typeface="Arial" panose="020B0604020202020204" pitchFamily="34" charset="0"/>
                <a:cs typeface="Arial" panose="020B0604020202020204" pitchFamily="34" charset="0"/>
              </a:rPr>
              <a:t> Accordingly</a:t>
            </a:r>
            <a:r>
              <a:rPr lang="en-US" sz="2200" dirty="0">
                <a:latin typeface="Arial" panose="020B0604020202020204" pitchFamily="34" charset="0"/>
                <a:cs typeface="Arial" panose="020B0604020202020204" pitchFamily="34" charset="0"/>
              </a:rPr>
              <a:t>, there </a:t>
            </a:r>
            <a:r>
              <a:rPr lang="en-US" sz="2200" dirty="0" smtClean="0">
                <a:latin typeface="Arial" panose="020B0604020202020204" pitchFamily="34" charset="0"/>
                <a:cs typeface="Arial" panose="020B0604020202020204" pitchFamily="34" charset="0"/>
              </a:rPr>
              <a:t>has been </a:t>
            </a:r>
            <a:r>
              <a:rPr lang="en-US" sz="2200" dirty="0">
                <a:latin typeface="Arial" panose="020B0604020202020204" pitchFamily="34" charset="0"/>
                <a:cs typeface="Arial" panose="020B0604020202020204" pitchFamily="34" charset="0"/>
              </a:rPr>
              <a:t>considerable research into variants of term frequency that go </a:t>
            </a:r>
            <a:r>
              <a:rPr lang="en-US" sz="2200" dirty="0" smtClean="0">
                <a:latin typeface="Arial" panose="020B0604020202020204" pitchFamily="34" charset="0"/>
                <a:cs typeface="Arial" panose="020B0604020202020204" pitchFamily="34" charset="0"/>
              </a:rPr>
              <a:t>beyond counting </a:t>
            </a:r>
            <a:r>
              <a:rPr lang="en-US" sz="2200" dirty="0">
                <a:latin typeface="Arial" panose="020B0604020202020204" pitchFamily="34" charset="0"/>
                <a:cs typeface="Arial" panose="020B0604020202020204" pitchFamily="34" charset="0"/>
              </a:rPr>
              <a:t>the number of occurrences of a term. </a:t>
            </a:r>
            <a:r>
              <a:rPr lang="en-US" sz="2200" dirty="0" smtClean="0">
                <a:latin typeface="Arial" panose="020B0604020202020204" pitchFamily="34" charset="0"/>
                <a:cs typeface="Arial" panose="020B0604020202020204" pitchFamily="34" charset="0"/>
              </a:rPr>
              <a:t> </a:t>
            </a:r>
          </a:p>
          <a:p>
            <a:pPr marL="342900" indent="-342900">
              <a:buFont typeface="Arial" panose="020B0604020202020204" pitchFamily="34" charset="0"/>
              <a:buChar char="•"/>
            </a:pPr>
            <a:r>
              <a:rPr lang="en-US" sz="2200" dirty="0" smtClean="0">
                <a:latin typeface="Arial" panose="020B0604020202020204" pitchFamily="34" charset="0"/>
                <a:cs typeface="Arial" panose="020B0604020202020204" pitchFamily="34" charset="0"/>
              </a:rPr>
              <a:t>A </a:t>
            </a:r>
            <a:r>
              <a:rPr lang="en-US" sz="2200" dirty="0">
                <a:latin typeface="Arial" panose="020B0604020202020204" pitchFamily="34" charset="0"/>
                <a:cs typeface="Arial" panose="020B0604020202020204" pitchFamily="34" charset="0"/>
              </a:rPr>
              <a:t>common modification </a:t>
            </a:r>
            <a:r>
              <a:rPr lang="en-US" sz="2200" dirty="0" smtClean="0">
                <a:latin typeface="Arial" panose="020B0604020202020204" pitchFamily="34" charset="0"/>
                <a:cs typeface="Arial" panose="020B0604020202020204" pitchFamily="34" charset="0"/>
              </a:rPr>
              <a:t>to TF is </a:t>
            </a:r>
            <a:r>
              <a:rPr lang="en-US" sz="2200" dirty="0">
                <a:latin typeface="Arial" panose="020B0604020202020204" pitchFamily="34" charset="0"/>
                <a:cs typeface="Arial" panose="020B0604020202020204" pitchFamily="34" charset="0"/>
              </a:rPr>
              <a:t>to use instead the logarithm of the term frequency, which assigns a </a:t>
            </a:r>
            <a:r>
              <a:rPr lang="en-US" sz="2200" dirty="0" smtClean="0">
                <a:latin typeface="Arial" panose="020B0604020202020204" pitchFamily="34" charset="0"/>
                <a:cs typeface="Arial" panose="020B0604020202020204" pitchFamily="34" charset="0"/>
              </a:rPr>
              <a:t>weight given by</a:t>
            </a:r>
          </a:p>
        </p:txBody>
      </p:sp>
      <p:sp>
        <p:nvSpPr>
          <p:cNvPr id="8" name="object 2"/>
          <p:cNvSpPr txBox="1">
            <a:spLocks noGrp="1"/>
          </p:cNvSpPr>
          <p:nvPr>
            <p:ph type="title"/>
          </p:nvPr>
        </p:nvSpPr>
        <p:spPr>
          <a:xfrm>
            <a:off x="3243134" y="152490"/>
            <a:ext cx="6512554" cy="711415"/>
          </a:xfrm>
          <a:prstGeom prst="rect">
            <a:avLst/>
          </a:prstGeom>
        </p:spPr>
        <p:txBody>
          <a:bodyPr vert="horz" wrap="square" lIns="0" tIns="33975" rIns="0" bIns="0" rtlCol="0" anchor="ctr">
            <a:spAutoFit/>
          </a:bodyPr>
          <a:lstStyle/>
          <a:p>
            <a:pPr marL="25168">
              <a:lnSpc>
                <a:spcPct val="100000"/>
              </a:lnSpc>
              <a:spcBef>
                <a:spcPts val="268"/>
              </a:spcBef>
            </a:pPr>
            <a:r>
              <a:rPr spc="-119" dirty="0"/>
              <a:t>Sub-linear </a:t>
            </a:r>
            <a:r>
              <a:rPr spc="40" dirty="0"/>
              <a:t>TF</a:t>
            </a:r>
            <a:r>
              <a:rPr spc="-297" dirty="0"/>
              <a:t> </a:t>
            </a:r>
            <a:r>
              <a:rPr spc="-89" dirty="0"/>
              <a:t>weighting</a:t>
            </a:r>
          </a:p>
        </p:txBody>
      </p:sp>
      <p:sp>
        <p:nvSpPr>
          <p:cNvPr id="9" name="Rectangle 8"/>
          <p:cNvSpPr/>
          <p:nvPr/>
        </p:nvSpPr>
        <p:spPr>
          <a:xfrm>
            <a:off x="726140" y="5188456"/>
            <a:ext cx="10829364" cy="1205202"/>
          </a:xfrm>
          <a:prstGeom prst="rect">
            <a:avLst/>
          </a:prstGeom>
        </p:spPr>
        <p:txBody>
          <a:bodyPr wrap="square">
            <a:spAutoFit/>
          </a:bodyPr>
          <a:lstStyle/>
          <a:p>
            <a:pPr marL="368068" indent="-342900">
              <a:buFont typeface="Arial" panose="020B0604020202020204" pitchFamily="34" charset="0"/>
              <a:buChar char="•"/>
            </a:pPr>
            <a:r>
              <a:rPr lang="en-US" sz="2200" spc="-69" dirty="0">
                <a:latin typeface="Arial"/>
                <a:cs typeface="Arial"/>
              </a:rPr>
              <a:t>Note </a:t>
            </a:r>
            <a:r>
              <a:rPr lang="en-US" sz="2200" spc="-89" dirty="0">
                <a:latin typeface="Arial"/>
                <a:cs typeface="Arial"/>
              </a:rPr>
              <a:t>there </a:t>
            </a:r>
            <a:r>
              <a:rPr lang="en-US" sz="2200" spc="-159" dirty="0">
                <a:latin typeface="Arial"/>
                <a:cs typeface="Arial"/>
              </a:rPr>
              <a:t>are </a:t>
            </a:r>
            <a:r>
              <a:rPr lang="en-US" sz="2200" spc="-50" dirty="0">
                <a:latin typeface="Arial"/>
                <a:cs typeface="Arial"/>
              </a:rPr>
              <a:t>lots </a:t>
            </a:r>
            <a:r>
              <a:rPr lang="en-US" sz="2200" spc="-40" dirty="0">
                <a:latin typeface="Arial"/>
                <a:cs typeface="Arial"/>
              </a:rPr>
              <a:t>of </a:t>
            </a:r>
            <a:r>
              <a:rPr lang="en-US" sz="2200" spc="-59" dirty="0">
                <a:latin typeface="Arial"/>
                <a:cs typeface="Arial"/>
              </a:rPr>
              <a:t>variant </a:t>
            </a:r>
            <a:r>
              <a:rPr lang="en-US" sz="2200" spc="-69" dirty="0">
                <a:latin typeface="Arial"/>
                <a:cs typeface="Arial"/>
              </a:rPr>
              <a:t>formulations </a:t>
            </a:r>
            <a:r>
              <a:rPr lang="en-US" sz="2200" spc="-129" dirty="0">
                <a:latin typeface="Arial"/>
                <a:cs typeface="Arial"/>
              </a:rPr>
              <a:t>and</a:t>
            </a:r>
            <a:r>
              <a:rPr lang="en-US" sz="2200" spc="109" dirty="0">
                <a:latin typeface="Arial"/>
                <a:cs typeface="Arial"/>
              </a:rPr>
              <a:t> </a:t>
            </a:r>
            <a:r>
              <a:rPr lang="en-US" sz="2200" spc="-69" dirty="0">
                <a:latin typeface="Arial"/>
                <a:cs typeface="Arial"/>
              </a:rPr>
              <a:t>combinations!</a:t>
            </a:r>
            <a:endParaRPr lang="en-US" sz="2200" dirty="0">
              <a:latin typeface="Arial"/>
              <a:cs typeface="Arial"/>
            </a:endParaRPr>
          </a:p>
          <a:p>
            <a:pPr marL="366809" marR="611572" indent="-342900">
              <a:lnSpc>
                <a:spcPct val="102600"/>
              </a:lnSpc>
              <a:spcBef>
                <a:spcPts val="595"/>
              </a:spcBef>
              <a:buFont typeface="Arial" panose="020B0604020202020204" pitchFamily="34" charset="0"/>
              <a:buChar char="•"/>
            </a:pPr>
            <a:r>
              <a:rPr lang="en-US" sz="2200" spc="-89" dirty="0">
                <a:latin typeface="Arial"/>
                <a:cs typeface="Arial"/>
              </a:rPr>
              <a:t>Whatever </a:t>
            </a:r>
            <a:r>
              <a:rPr lang="en-US" sz="2200" spc="-50" dirty="0">
                <a:latin typeface="Arial"/>
                <a:cs typeface="Arial"/>
              </a:rPr>
              <a:t>formulation </a:t>
            </a:r>
            <a:r>
              <a:rPr lang="en-US" sz="2200" spc="-119" dirty="0">
                <a:latin typeface="Arial"/>
                <a:cs typeface="Arial"/>
              </a:rPr>
              <a:t>is </a:t>
            </a:r>
            <a:r>
              <a:rPr lang="en-US" sz="2200" spc="-149" dirty="0">
                <a:latin typeface="Arial"/>
                <a:cs typeface="Arial"/>
              </a:rPr>
              <a:t>used, </a:t>
            </a:r>
            <a:r>
              <a:rPr lang="en-US" sz="2200" spc="-59" dirty="0">
                <a:latin typeface="Arial"/>
                <a:cs typeface="Arial"/>
              </a:rPr>
              <a:t>the </a:t>
            </a:r>
            <a:r>
              <a:rPr lang="en-US" sz="2200" spc="-69" dirty="0">
                <a:latin typeface="Arial"/>
                <a:cs typeface="Arial"/>
              </a:rPr>
              <a:t>unit-length-normalized  </a:t>
            </a:r>
            <a:r>
              <a:rPr lang="en-US" sz="2200" spc="20" dirty="0">
                <a:latin typeface="Arial"/>
                <a:cs typeface="Arial"/>
              </a:rPr>
              <a:t>TF*IDF </a:t>
            </a:r>
            <a:r>
              <a:rPr lang="en-US" sz="2200" spc="-188" dirty="0">
                <a:latin typeface="Arial"/>
                <a:cs typeface="Arial"/>
              </a:rPr>
              <a:t>scores </a:t>
            </a:r>
            <a:r>
              <a:rPr lang="en-US" sz="2200" spc="-159" dirty="0">
                <a:latin typeface="Arial"/>
                <a:cs typeface="Arial"/>
              </a:rPr>
              <a:t>are </a:t>
            </a:r>
            <a:r>
              <a:rPr lang="en-US" sz="2200" spc="-59" dirty="0">
                <a:latin typeface="Arial"/>
                <a:cs typeface="Arial"/>
              </a:rPr>
              <a:t>the </a:t>
            </a:r>
            <a:r>
              <a:rPr lang="en-US" sz="2200" spc="-109" dirty="0">
                <a:latin typeface="Arial"/>
                <a:cs typeface="Arial"/>
              </a:rPr>
              <a:t>precomputed </a:t>
            </a:r>
            <a:r>
              <a:rPr lang="en-US" sz="2200" spc="-129" dirty="0">
                <a:latin typeface="Arial"/>
                <a:cs typeface="Arial"/>
              </a:rPr>
              <a:t>and </a:t>
            </a:r>
            <a:r>
              <a:rPr lang="en-US" sz="2200" spc="-99" dirty="0">
                <a:latin typeface="Arial"/>
                <a:cs typeface="Arial"/>
              </a:rPr>
              <a:t>stored, </a:t>
            </a:r>
            <a:r>
              <a:rPr lang="en-US" sz="2200" spc="-198" dirty="0">
                <a:latin typeface="Arial"/>
                <a:cs typeface="Arial"/>
              </a:rPr>
              <a:t>so </a:t>
            </a:r>
            <a:r>
              <a:rPr lang="en-US" sz="2200" spc="10" dirty="0">
                <a:latin typeface="Arial"/>
                <a:cs typeface="Arial"/>
              </a:rPr>
              <a:t>that  </a:t>
            </a:r>
            <a:r>
              <a:rPr lang="en-US" sz="2200" spc="-50" dirty="0">
                <a:latin typeface="Arial"/>
                <a:cs typeface="Arial"/>
              </a:rPr>
              <a:t>similarity </a:t>
            </a:r>
            <a:r>
              <a:rPr lang="en-US" sz="2200" spc="-119" dirty="0">
                <a:latin typeface="Arial"/>
                <a:cs typeface="Arial"/>
              </a:rPr>
              <a:t>comparison is </a:t>
            </a:r>
            <a:r>
              <a:rPr lang="en-US" sz="2200" spc="-30" dirty="0">
                <a:latin typeface="Arial"/>
                <a:cs typeface="Arial"/>
              </a:rPr>
              <a:t>just </a:t>
            </a:r>
            <a:r>
              <a:rPr lang="en-US" sz="2200" spc="-178" dirty="0">
                <a:latin typeface="Arial"/>
                <a:cs typeface="Arial"/>
              </a:rPr>
              <a:t>a </a:t>
            </a:r>
            <a:r>
              <a:rPr lang="en-US" sz="2200" spc="-20" dirty="0">
                <a:latin typeface="Arial"/>
                <a:cs typeface="Arial"/>
              </a:rPr>
              <a:t>dot</a:t>
            </a:r>
            <a:r>
              <a:rPr lang="en-US" sz="2200" spc="-258" dirty="0">
                <a:latin typeface="Arial"/>
                <a:cs typeface="Arial"/>
              </a:rPr>
              <a:t> </a:t>
            </a:r>
            <a:r>
              <a:rPr lang="en-US" sz="2200" spc="-59" dirty="0">
                <a:latin typeface="Arial"/>
                <a:cs typeface="Arial"/>
              </a:rPr>
              <a:t>product</a:t>
            </a:r>
            <a:endParaRPr lang="en-US" sz="2200" dirty="0">
              <a:latin typeface="Arial"/>
              <a:cs typeface="Arial"/>
            </a:endParaRPr>
          </a:p>
        </p:txBody>
      </p:sp>
      <p:pic>
        <p:nvPicPr>
          <p:cNvPr id="10" name="Picture 9">
            <a:extLst>
              <a:ext uri="{FF2B5EF4-FFF2-40B4-BE49-F238E27FC236}">
                <a16:creationId xmlns="" xmlns:a16="http://schemas.microsoft.com/office/drawing/2014/main" id="{F1C1F521-4D37-354E-9A43-04CAB057C2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43134" y="3642830"/>
            <a:ext cx="5340603" cy="864669"/>
          </a:xfrm>
          <a:prstGeom prst="rect">
            <a:avLst/>
          </a:prstGeom>
        </p:spPr>
      </p:pic>
    </p:spTree>
    <p:extLst>
      <p:ext uri="{BB962C8B-B14F-4D97-AF65-F5344CB8AC3E}">
        <p14:creationId xmlns:p14="http://schemas.microsoft.com/office/powerpoint/2010/main" val="22457530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7208"/>
            <a:ext cx="10515600" cy="535828"/>
          </a:xfrm>
        </p:spPr>
        <p:txBody>
          <a:bodyPr>
            <a:normAutofit fontScale="90000"/>
          </a:bodyPr>
          <a:lstStyle/>
          <a:p>
            <a:r>
              <a:rPr lang="en-US" spc="-105" dirty="0">
                <a:cs typeface="Georgia"/>
              </a:rPr>
              <a:t>Four </a:t>
            </a:r>
            <a:r>
              <a:rPr lang="en-US" spc="-140" dirty="0">
                <a:cs typeface="Georgia"/>
              </a:rPr>
              <a:t>Text </a:t>
            </a:r>
            <a:r>
              <a:rPr lang="en-US" spc="-60" dirty="0">
                <a:cs typeface="Georgia"/>
              </a:rPr>
              <a:t>Mining</a:t>
            </a:r>
            <a:r>
              <a:rPr lang="en-US" spc="385" dirty="0">
                <a:cs typeface="Georgia"/>
              </a:rPr>
              <a:t> </a:t>
            </a:r>
            <a:r>
              <a:rPr lang="en-US" spc="-75" dirty="0" smtClean="0">
                <a:cs typeface="Georgia"/>
              </a:rPr>
              <a:t>Ambiguities</a:t>
            </a:r>
            <a:endParaRPr lang="en-US" dirty="0"/>
          </a:p>
        </p:txBody>
      </p:sp>
      <p:sp>
        <p:nvSpPr>
          <p:cNvPr id="3" name="Content Placeholder 2"/>
          <p:cNvSpPr>
            <a:spLocks noGrp="1"/>
          </p:cNvSpPr>
          <p:nvPr>
            <p:ph idx="1"/>
          </p:nvPr>
        </p:nvSpPr>
        <p:spPr>
          <a:xfrm>
            <a:off x="515471" y="860612"/>
            <a:ext cx="11210364" cy="5836023"/>
          </a:xfrm>
        </p:spPr>
        <p:txBody>
          <a:bodyPr>
            <a:normAutofit fontScale="92500" lnSpcReduction="10000"/>
          </a:bodyPr>
          <a:lstStyle/>
          <a:p>
            <a:r>
              <a:rPr lang="en-US" dirty="0" smtClean="0"/>
              <a:t>Homonymy</a:t>
            </a:r>
            <a:r>
              <a:rPr lang="en-US" dirty="0"/>
              <a:t>: same word, different meaning. </a:t>
            </a:r>
            <a:r>
              <a:rPr lang="en-US" dirty="0" smtClean="0"/>
              <a:t>An </a:t>
            </a:r>
            <a:r>
              <a:rPr lang="en-US" dirty="0"/>
              <a:t>e</a:t>
            </a:r>
            <a:r>
              <a:rPr lang="en-US" dirty="0" smtClean="0"/>
              <a:t>xample </a:t>
            </a:r>
            <a:r>
              <a:rPr lang="en-US" dirty="0"/>
              <a:t>is the word </a:t>
            </a:r>
            <a:r>
              <a:rPr lang="en-US" i="1" dirty="0"/>
              <a:t>bank</a:t>
            </a:r>
            <a:r>
              <a:rPr lang="en-US" dirty="0"/>
              <a:t> as it appears in "river </a:t>
            </a:r>
            <a:r>
              <a:rPr lang="en-US" i="1" dirty="0"/>
              <a:t>bank</a:t>
            </a:r>
            <a:r>
              <a:rPr lang="en-US" dirty="0"/>
              <a:t>" and "savings </a:t>
            </a:r>
            <a:r>
              <a:rPr lang="en-US" i="1" dirty="0"/>
              <a:t>bank.</a:t>
            </a:r>
            <a:r>
              <a:rPr lang="en-US" dirty="0"/>
              <a:t>"</a:t>
            </a:r>
            <a:endParaRPr lang="en-US" dirty="0" smtClean="0"/>
          </a:p>
          <a:p>
            <a:r>
              <a:rPr lang="en-US" dirty="0" smtClean="0"/>
              <a:t>Polysemy</a:t>
            </a:r>
            <a:r>
              <a:rPr lang="en-US" dirty="0"/>
              <a:t>: same </a:t>
            </a:r>
            <a:r>
              <a:rPr lang="en-US" dirty="0" smtClean="0"/>
              <a:t>word, but different</a:t>
            </a:r>
            <a:r>
              <a:rPr lang="en-US" dirty="0"/>
              <a:t>, albeit related meaning</a:t>
            </a:r>
          </a:p>
          <a:p>
            <a:pPr lvl="1"/>
            <a:r>
              <a:rPr lang="en-US" dirty="0"/>
              <a:t>"The word </a:t>
            </a:r>
            <a:r>
              <a:rPr lang="en-US" i="1" dirty="0"/>
              <a:t>good</a:t>
            </a:r>
            <a:r>
              <a:rPr lang="en-US" dirty="0"/>
              <a:t> has many meanings. For example, if a man were to shoot his grandmother at a range of five hundred yards, I should call him a good shot, but not </a:t>
            </a:r>
            <a:r>
              <a:rPr lang="en-US" i="1" dirty="0"/>
              <a:t>necessarily</a:t>
            </a:r>
            <a:r>
              <a:rPr lang="en-US" dirty="0"/>
              <a:t> a good man.“ - G.K. </a:t>
            </a:r>
            <a:r>
              <a:rPr lang="en-US" dirty="0" smtClean="0"/>
              <a:t>Chesterton</a:t>
            </a:r>
          </a:p>
          <a:p>
            <a:r>
              <a:rPr lang="en-US" dirty="0"/>
              <a:t>Homonymy obtains when two words accidentally have the same form, such as </a:t>
            </a:r>
            <a:r>
              <a:rPr lang="en-US" i="1" dirty="0"/>
              <a:t>bank</a:t>
            </a:r>
            <a:r>
              <a:rPr lang="en-US" dirty="0"/>
              <a:t> 'land bordering on a river' and </a:t>
            </a:r>
            <a:r>
              <a:rPr lang="en-US" i="1" dirty="0"/>
              <a:t>bank</a:t>
            </a:r>
            <a:r>
              <a:rPr lang="en-US" dirty="0"/>
              <a:t> 'financial institution.' Polysemy obtains where one word has several similar meanings, such as </a:t>
            </a:r>
            <a:r>
              <a:rPr lang="en-US" i="1" dirty="0"/>
              <a:t>may</a:t>
            </a:r>
            <a:r>
              <a:rPr lang="en-US" dirty="0"/>
              <a:t> indicating 'permission' (e.g., </a:t>
            </a:r>
            <a:r>
              <a:rPr lang="en-US" i="1" dirty="0"/>
              <a:t>May I go now?</a:t>
            </a:r>
            <a:r>
              <a:rPr lang="en-US" dirty="0"/>
              <a:t>) and </a:t>
            </a:r>
            <a:r>
              <a:rPr lang="en-US" i="1" dirty="0"/>
              <a:t>may</a:t>
            </a:r>
            <a:r>
              <a:rPr lang="en-US" dirty="0"/>
              <a:t> indicating possibility (e.g., </a:t>
            </a:r>
            <a:r>
              <a:rPr lang="en-US" i="1" dirty="0"/>
              <a:t>It may never happen</a:t>
            </a:r>
            <a:r>
              <a:rPr lang="en-US" dirty="0" smtClean="0"/>
              <a:t>).</a:t>
            </a:r>
          </a:p>
          <a:p>
            <a:r>
              <a:rPr lang="en-US" dirty="0"/>
              <a:t>Synonymy: synonyms, different </a:t>
            </a:r>
            <a:r>
              <a:rPr lang="en-US" dirty="0" smtClean="0"/>
              <a:t>words, similar </a:t>
            </a:r>
            <a:r>
              <a:rPr lang="en-US" dirty="0"/>
              <a:t>or same meaning; </a:t>
            </a:r>
            <a:r>
              <a:rPr lang="en-US" dirty="0" smtClean="0"/>
              <a:t>can use one word for another without </a:t>
            </a:r>
            <a:r>
              <a:rPr lang="en-US" dirty="0"/>
              <a:t>changing the meaning of </a:t>
            </a:r>
            <a:r>
              <a:rPr lang="en-US" dirty="0" smtClean="0"/>
              <a:t>the sentence </a:t>
            </a:r>
            <a:r>
              <a:rPr lang="en-US" dirty="0"/>
              <a:t>substantively</a:t>
            </a:r>
            <a:r>
              <a:rPr lang="en-US" dirty="0" smtClean="0"/>
              <a:t>.</a:t>
            </a:r>
          </a:p>
          <a:p>
            <a:r>
              <a:rPr lang="en-US" dirty="0"/>
              <a:t>Hyponymy: </a:t>
            </a:r>
            <a:r>
              <a:rPr lang="en-US" i="1" dirty="0"/>
              <a:t>hyponym</a:t>
            </a:r>
            <a:r>
              <a:rPr lang="en-US" dirty="0"/>
              <a:t> is a term used to designate a particular member of a broader class. For instance, </a:t>
            </a:r>
            <a:r>
              <a:rPr lang="en-US" i="1" dirty="0"/>
              <a:t>daisy</a:t>
            </a:r>
            <a:r>
              <a:rPr lang="en-US" dirty="0"/>
              <a:t> and </a:t>
            </a:r>
            <a:r>
              <a:rPr lang="en-US" i="1" dirty="0"/>
              <a:t>rose</a:t>
            </a:r>
            <a:r>
              <a:rPr lang="en-US" dirty="0"/>
              <a:t> are hyponyms of </a:t>
            </a:r>
            <a:r>
              <a:rPr lang="en-US" i="1" dirty="0"/>
              <a:t>flower</a:t>
            </a:r>
            <a:r>
              <a:rPr lang="en-US" dirty="0"/>
              <a:t>. Also called a </a:t>
            </a:r>
            <a:r>
              <a:rPr lang="en-US" i="1" dirty="0"/>
              <a:t>subtype </a:t>
            </a:r>
            <a:r>
              <a:rPr lang="en-US" dirty="0"/>
              <a:t>or a </a:t>
            </a:r>
            <a:r>
              <a:rPr lang="en-US" i="1" dirty="0" smtClean="0"/>
              <a:t>subordinate</a:t>
            </a:r>
            <a:endParaRPr lang="en-US" dirty="0"/>
          </a:p>
          <a:p>
            <a:endParaRPr lang="en-US" dirty="0" smtClean="0"/>
          </a:p>
          <a:p>
            <a:endParaRPr lang="en-US" dirty="0"/>
          </a:p>
          <a:p>
            <a:endParaRPr lang="en-US" dirty="0"/>
          </a:p>
        </p:txBody>
      </p:sp>
    </p:spTree>
    <p:extLst>
      <p:ext uri="{BB962C8B-B14F-4D97-AF65-F5344CB8AC3E}">
        <p14:creationId xmlns:p14="http://schemas.microsoft.com/office/powerpoint/2010/main" val="208495087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F308DA2-DBE7-5A40-A49E-7B1B1888D679}"/>
              </a:ext>
            </a:extLst>
          </p:cNvPr>
          <p:cNvSpPr>
            <a:spLocks noGrp="1"/>
          </p:cNvSpPr>
          <p:nvPr>
            <p:ph type="title"/>
          </p:nvPr>
        </p:nvSpPr>
        <p:spPr>
          <a:xfrm>
            <a:off x="2346960" y="286605"/>
            <a:ext cx="7543800" cy="781177"/>
          </a:xfrm>
        </p:spPr>
        <p:txBody>
          <a:bodyPr/>
          <a:lstStyle/>
          <a:p>
            <a:r>
              <a:rPr lang="en-US" dirty="0" err="1"/>
              <a:t>tf-idf</a:t>
            </a:r>
            <a:r>
              <a:rPr lang="en-US" dirty="0"/>
              <a:t>: combine two factors</a:t>
            </a:r>
          </a:p>
        </p:txBody>
      </p:sp>
      <p:sp>
        <p:nvSpPr>
          <p:cNvPr id="3" name="Content Placeholder 2">
            <a:extLst>
              <a:ext uri="{FF2B5EF4-FFF2-40B4-BE49-F238E27FC236}">
                <a16:creationId xmlns="" xmlns:a16="http://schemas.microsoft.com/office/drawing/2014/main" id="{045147B1-128E-E448-9977-833E13470AB5}"/>
              </a:ext>
            </a:extLst>
          </p:cNvPr>
          <p:cNvSpPr>
            <a:spLocks noGrp="1"/>
          </p:cNvSpPr>
          <p:nvPr>
            <p:ph idx="1"/>
          </p:nvPr>
        </p:nvSpPr>
        <p:spPr>
          <a:xfrm>
            <a:off x="2130768" y="1142164"/>
            <a:ext cx="8308632" cy="4726930"/>
          </a:xfrm>
        </p:spPr>
        <p:txBody>
          <a:bodyPr>
            <a:normAutofit/>
          </a:bodyPr>
          <a:lstStyle/>
          <a:p>
            <a:r>
              <a:rPr lang="en-US" sz="2400" b="1" dirty="0" err="1"/>
              <a:t>tf</a:t>
            </a:r>
            <a:r>
              <a:rPr lang="en-US" sz="2400" b="1" dirty="0"/>
              <a:t>: term frequency</a:t>
            </a:r>
            <a:r>
              <a:rPr lang="en-US" sz="2400" dirty="0"/>
              <a:t>. frequency count (usually log-transformed):</a:t>
            </a:r>
          </a:p>
          <a:p>
            <a:endParaRPr lang="en-US" sz="2400" dirty="0"/>
          </a:p>
          <a:p>
            <a:endParaRPr lang="en-US" sz="2400" dirty="0"/>
          </a:p>
          <a:p>
            <a:r>
              <a:rPr lang="en-US" sz="2400" b="1" dirty="0" err="1"/>
              <a:t>Idf</a:t>
            </a:r>
            <a:r>
              <a:rPr lang="en-US" sz="2400" b="1" dirty="0"/>
              <a:t>: inverse document frequency: </a:t>
            </a:r>
            <a:r>
              <a:rPr lang="en-US" sz="2400" b="1" dirty="0" err="1"/>
              <a:t>tf</a:t>
            </a:r>
            <a:r>
              <a:rPr lang="en-US" sz="2400" b="1" dirty="0"/>
              <a:t>-</a:t>
            </a:r>
          </a:p>
        </p:txBody>
      </p:sp>
      <p:pic>
        <p:nvPicPr>
          <p:cNvPr id="4" name="Picture 3">
            <a:extLst>
              <a:ext uri="{FF2B5EF4-FFF2-40B4-BE49-F238E27FC236}">
                <a16:creationId xmlns="" xmlns:a16="http://schemas.microsoft.com/office/drawing/2014/main" id="{BE82C7C5-816F-394B-BF1D-93480012B968}"/>
              </a:ext>
            </a:extLst>
          </p:cNvPr>
          <p:cNvPicPr>
            <a:picLocks noChangeAspect="1"/>
          </p:cNvPicPr>
          <p:nvPr/>
        </p:nvPicPr>
        <p:blipFill>
          <a:blip r:embed="rId2"/>
          <a:stretch>
            <a:fillRect/>
          </a:stretch>
        </p:blipFill>
        <p:spPr>
          <a:xfrm>
            <a:off x="4343400" y="2895601"/>
            <a:ext cx="2800350" cy="1294785"/>
          </a:xfrm>
          <a:prstGeom prst="rect">
            <a:avLst/>
          </a:prstGeom>
        </p:spPr>
      </p:pic>
      <p:sp>
        <p:nvSpPr>
          <p:cNvPr id="5" name="TextBox 4">
            <a:extLst>
              <a:ext uri="{FF2B5EF4-FFF2-40B4-BE49-F238E27FC236}">
                <a16:creationId xmlns="" xmlns:a16="http://schemas.microsoft.com/office/drawing/2014/main" id="{DBC2382A-3C9B-6849-BAA4-89D7C68CFA83}"/>
              </a:ext>
            </a:extLst>
          </p:cNvPr>
          <p:cNvSpPr txBox="1"/>
          <p:nvPr/>
        </p:nvSpPr>
        <p:spPr>
          <a:xfrm>
            <a:off x="7315201" y="2895600"/>
            <a:ext cx="2777107" cy="369332"/>
          </a:xfrm>
          <a:prstGeom prst="rect">
            <a:avLst/>
          </a:prstGeom>
          <a:noFill/>
        </p:spPr>
        <p:txBody>
          <a:bodyPr wrap="none" rtlCol="0">
            <a:spAutoFit/>
          </a:bodyPr>
          <a:lstStyle/>
          <a:p>
            <a:r>
              <a:rPr lang="en-US" dirty="0"/>
              <a:t>Total # of  docs in collection</a:t>
            </a:r>
          </a:p>
        </p:txBody>
      </p:sp>
      <p:sp>
        <p:nvSpPr>
          <p:cNvPr id="6" name="TextBox 5">
            <a:extLst>
              <a:ext uri="{FF2B5EF4-FFF2-40B4-BE49-F238E27FC236}">
                <a16:creationId xmlns="" xmlns:a16="http://schemas.microsoft.com/office/drawing/2014/main" id="{755A3EB6-B508-0846-9384-BD0BB5456EBD}"/>
              </a:ext>
            </a:extLst>
          </p:cNvPr>
          <p:cNvSpPr txBox="1"/>
          <p:nvPr/>
        </p:nvSpPr>
        <p:spPr>
          <a:xfrm>
            <a:off x="7177198" y="4437180"/>
            <a:ext cx="2713563" cy="369332"/>
          </a:xfrm>
          <a:prstGeom prst="rect">
            <a:avLst/>
          </a:prstGeom>
          <a:noFill/>
        </p:spPr>
        <p:txBody>
          <a:bodyPr wrap="none" rtlCol="0">
            <a:spAutoFit/>
          </a:bodyPr>
          <a:lstStyle/>
          <a:p>
            <a:r>
              <a:rPr lang="en-US" dirty="0"/>
              <a:t># of  docs that have word </a:t>
            </a:r>
            <a:r>
              <a:rPr lang="en-US" dirty="0" err="1"/>
              <a:t>i</a:t>
            </a:r>
            <a:endParaRPr lang="en-US" dirty="0"/>
          </a:p>
        </p:txBody>
      </p:sp>
      <p:sp>
        <p:nvSpPr>
          <p:cNvPr id="7" name="Freeform 6">
            <a:extLst>
              <a:ext uri="{FF2B5EF4-FFF2-40B4-BE49-F238E27FC236}">
                <a16:creationId xmlns="" xmlns:a16="http://schemas.microsoft.com/office/drawing/2014/main" id="{423397A6-9D76-F14A-BE2C-C759DF61ED2C}"/>
              </a:ext>
            </a:extLst>
          </p:cNvPr>
          <p:cNvSpPr/>
          <p:nvPr/>
        </p:nvSpPr>
        <p:spPr>
          <a:xfrm>
            <a:off x="6484307" y="3068878"/>
            <a:ext cx="864296" cy="388307"/>
          </a:xfrm>
          <a:custGeom>
            <a:avLst/>
            <a:gdLst>
              <a:gd name="connsiteX0" fmla="*/ 864296 w 864296"/>
              <a:gd name="connsiteY0" fmla="*/ 0 h 388307"/>
              <a:gd name="connsiteX1" fmla="*/ 363255 w 864296"/>
              <a:gd name="connsiteY1" fmla="*/ 187890 h 388307"/>
              <a:gd name="connsiteX2" fmla="*/ 0 w 864296"/>
              <a:gd name="connsiteY2" fmla="*/ 388307 h 388307"/>
            </a:gdLst>
            <a:ahLst/>
            <a:cxnLst>
              <a:cxn ang="0">
                <a:pos x="connsiteX0" y="connsiteY0"/>
              </a:cxn>
              <a:cxn ang="0">
                <a:pos x="connsiteX1" y="connsiteY1"/>
              </a:cxn>
              <a:cxn ang="0">
                <a:pos x="connsiteX2" y="connsiteY2"/>
              </a:cxn>
            </a:cxnLst>
            <a:rect l="l" t="t" r="r" b="b"/>
            <a:pathLst>
              <a:path w="864296" h="388307">
                <a:moveTo>
                  <a:pt x="864296" y="0"/>
                </a:moveTo>
                <a:cubicBezTo>
                  <a:pt x="685800" y="61586"/>
                  <a:pt x="507304" y="123172"/>
                  <a:pt x="363255" y="187890"/>
                </a:cubicBezTo>
                <a:cubicBezTo>
                  <a:pt x="219206" y="252608"/>
                  <a:pt x="109603" y="320457"/>
                  <a:pt x="0" y="388307"/>
                </a:cubicBezTo>
              </a:path>
            </a:pathLst>
          </a:custGeom>
          <a:noFill/>
          <a:ln w="34925">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a:extLst>
              <a:ext uri="{FF2B5EF4-FFF2-40B4-BE49-F238E27FC236}">
                <a16:creationId xmlns="" xmlns:a16="http://schemas.microsoft.com/office/drawing/2014/main" id="{1F4FFB37-2E57-2A45-973F-10F199A5A1D5}"/>
              </a:ext>
            </a:extLst>
          </p:cNvPr>
          <p:cNvSpPr/>
          <p:nvPr/>
        </p:nvSpPr>
        <p:spPr>
          <a:xfrm flipV="1">
            <a:off x="6400801" y="4114800"/>
            <a:ext cx="776397" cy="457200"/>
          </a:xfrm>
          <a:custGeom>
            <a:avLst/>
            <a:gdLst>
              <a:gd name="connsiteX0" fmla="*/ 864296 w 864296"/>
              <a:gd name="connsiteY0" fmla="*/ 0 h 388307"/>
              <a:gd name="connsiteX1" fmla="*/ 363255 w 864296"/>
              <a:gd name="connsiteY1" fmla="*/ 187890 h 388307"/>
              <a:gd name="connsiteX2" fmla="*/ 0 w 864296"/>
              <a:gd name="connsiteY2" fmla="*/ 388307 h 388307"/>
            </a:gdLst>
            <a:ahLst/>
            <a:cxnLst>
              <a:cxn ang="0">
                <a:pos x="connsiteX0" y="connsiteY0"/>
              </a:cxn>
              <a:cxn ang="0">
                <a:pos x="connsiteX1" y="connsiteY1"/>
              </a:cxn>
              <a:cxn ang="0">
                <a:pos x="connsiteX2" y="connsiteY2"/>
              </a:cxn>
            </a:cxnLst>
            <a:rect l="l" t="t" r="r" b="b"/>
            <a:pathLst>
              <a:path w="864296" h="388307">
                <a:moveTo>
                  <a:pt x="864296" y="0"/>
                </a:moveTo>
                <a:cubicBezTo>
                  <a:pt x="685800" y="61586"/>
                  <a:pt x="507304" y="123172"/>
                  <a:pt x="363255" y="187890"/>
                </a:cubicBezTo>
                <a:cubicBezTo>
                  <a:pt x="219206" y="252608"/>
                  <a:pt x="109603" y="320457"/>
                  <a:pt x="0" y="388307"/>
                </a:cubicBezTo>
              </a:path>
            </a:pathLst>
          </a:custGeom>
          <a:noFill/>
          <a:ln w="34925">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 xmlns:a16="http://schemas.microsoft.com/office/drawing/2014/main" id="{8AF68A65-07F6-9842-8CA4-96AE954ED5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0162" y="5921751"/>
            <a:ext cx="2711573" cy="527250"/>
          </a:xfrm>
          <a:prstGeom prst="rect">
            <a:avLst/>
          </a:prstGeom>
        </p:spPr>
      </p:pic>
      <p:sp>
        <p:nvSpPr>
          <p:cNvPr id="10" name="TextBox 9">
            <a:extLst>
              <a:ext uri="{FF2B5EF4-FFF2-40B4-BE49-F238E27FC236}">
                <a16:creationId xmlns="" xmlns:a16="http://schemas.microsoft.com/office/drawing/2014/main" id="{036229F8-9A5B-FD4C-A22D-C3B6720AC912}"/>
              </a:ext>
            </a:extLst>
          </p:cNvPr>
          <p:cNvSpPr txBox="1"/>
          <p:nvPr/>
        </p:nvSpPr>
        <p:spPr>
          <a:xfrm>
            <a:off x="2346960" y="5128892"/>
            <a:ext cx="5578387" cy="523220"/>
          </a:xfrm>
          <a:prstGeom prst="rect">
            <a:avLst/>
          </a:prstGeom>
          <a:noFill/>
        </p:spPr>
        <p:txBody>
          <a:bodyPr wrap="none" rtlCol="0">
            <a:spAutoFit/>
          </a:bodyPr>
          <a:lstStyle/>
          <a:p>
            <a:r>
              <a:rPr lang="en-US" sz="2800" dirty="0" err="1"/>
              <a:t>tf-idf</a:t>
            </a:r>
            <a:r>
              <a:rPr lang="en-US" sz="2800" dirty="0"/>
              <a:t> value for word t in document d:</a:t>
            </a:r>
          </a:p>
        </p:txBody>
      </p:sp>
      <p:sp>
        <p:nvSpPr>
          <p:cNvPr id="11" name="TextBox 10">
            <a:extLst>
              <a:ext uri="{FF2B5EF4-FFF2-40B4-BE49-F238E27FC236}">
                <a16:creationId xmlns="" xmlns:a16="http://schemas.microsoft.com/office/drawing/2014/main" id="{CEDD5F20-0050-234C-8683-5819C1CF644B}"/>
              </a:ext>
            </a:extLst>
          </p:cNvPr>
          <p:cNvSpPr txBox="1"/>
          <p:nvPr/>
        </p:nvSpPr>
        <p:spPr>
          <a:xfrm>
            <a:off x="1999254" y="4413704"/>
            <a:ext cx="4325736" cy="369332"/>
          </a:xfrm>
          <a:prstGeom prst="rect">
            <a:avLst/>
          </a:prstGeom>
          <a:noFill/>
        </p:spPr>
        <p:txBody>
          <a:bodyPr wrap="none" rtlCol="0">
            <a:spAutoFit/>
          </a:bodyPr>
          <a:lstStyle/>
          <a:p>
            <a:r>
              <a:rPr lang="en-US" dirty="0">
                <a:solidFill>
                  <a:srgbClr val="0000FF"/>
                </a:solidFill>
              </a:rPr>
              <a:t>Words like "the" or "good" have very low </a:t>
            </a:r>
            <a:r>
              <a:rPr lang="en-US" dirty="0" err="1">
                <a:solidFill>
                  <a:srgbClr val="0000FF"/>
                </a:solidFill>
              </a:rPr>
              <a:t>idf</a:t>
            </a:r>
            <a:endParaRPr lang="en-US" dirty="0">
              <a:solidFill>
                <a:srgbClr val="0000FF"/>
              </a:solidFill>
            </a:endParaRPr>
          </a:p>
        </p:txBody>
      </p:sp>
      <p:pic>
        <p:nvPicPr>
          <p:cNvPr id="13" name="Picture 12">
            <a:extLst>
              <a:ext uri="{FF2B5EF4-FFF2-40B4-BE49-F238E27FC236}">
                <a16:creationId xmlns="" xmlns:a16="http://schemas.microsoft.com/office/drawing/2014/main" id="{F1C1F521-4D37-354E-9A43-04CAB057C2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93376" y="1708552"/>
            <a:ext cx="5340603" cy="864669"/>
          </a:xfrm>
          <a:prstGeom prst="rect">
            <a:avLst/>
          </a:prstGeom>
        </p:spPr>
      </p:pic>
    </p:spTree>
    <p:extLst>
      <p:ext uri="{BB962C8B-B14F-4D97-AF65-F5344CB8AC3E}">
        <p14:creationId xmlns:p14="http://schemas.microsoft.com/office/powerpoint/2010/main" val="77351255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699248B-1848-9F49-9FC0-B9CD13B2721C}"/>
              </a:ext>
            </a:extLst>
          </p:cNvPr>
          <p:cNvSpPr>
            <a:spLocks noGrp="1"/>
          </p:cNvSpPr>
          <p:nvPr>
            <p:ph type="title"/>
          </p:nvPr>
        </p:nvSpPr>
        <p:spPr/>
        <p:txBody>
          <a:bodyPr/>
          <a:lstStyle/>
          <a:p>
            <a:r>
              <a:rPr lang="en-US" dirty="0"/>
              <a:t>Summary: </a:t>
            </a:r>
            <a:r>
              <a:rPr lang="en-US" dirty="0" err="1"/>
              <a:t>tf-idf</a:t>
            </a:r>
            <a:endParaRPr lang="en-US" dirty="0"/>
          </a:p>
        </p:txBody>
      </p:sp>
      <p:sp>
        <p:nvSpPr>
          <p:cNvPr id="3" name="Content Placeholder 2">
            <a:extLst>
              <a:ext uri="{FF2B5EF4-FFF2-40B4-BE49-F238E27FC236}">
                <a16:creationId xmlns="" xmlns:a16="http://schemas.microsoft.com/office/drawing/2014/main" id="{A85638B3-8744-0347-A4D7-CD726FB6ECB4}"/>
              </a:ext>
            </a:extLst>
          </p:cNvPr>
          <p:cNvSpPr>
            <a:spLocks noGrp="1"/>
          </p:cNvSpPr>
          <p:nvPr>
            <p:ph idx="1"/>
          </p:nvPr>
        </p:nvSpPr>
        <p:spPr/>
        <p:txBody>
          <a:bodyPr>
            <a:normAutofit/>
          </a:bodyPr>
          <a:lstStyle/>
          <a:p>
            <a:r>
              <a:rPr lang="en-US" sz="3200" dirty="0"/>
              <a:t>Compare two words using </a:t>
            </a:r>
            <a:r>
              <a:rPr lang="en-US" sz="3200" dirty="0" err="1"/>
              <a:t>tf-idf</a:t>
            </a:r>
            <a:r>
              <a:rPr lang="en-US" sz="3200" dirty="0"/>
              <a:t> cosine to see if they are similar</a:t>
            </a:r>
          </a:p>
          <a:p>
            <a:r>
              <a:rPr lang="en-US" sz="3200" dirty="0"/>
              <a:t>Compare two documents</a:t>
            </a:r>
          </a:p>
          <a:p>
            <a:pPr lvl="1"/>
            <a:r>
              <a:rPr lang="en-US" sz="2800" dirty="0"/>
              <a:t>Take the centroid of vectors of all the words in the document</a:t>
            </a:r>
          </a:p>
          <a:p>
            <a:pPr lvl="1"/>
            <a:r>
              <a:rPr lang="en-US" sz="2800" dirty="0"/>
              <a:t>Centroid document vector is:</a:t>
            </a:r>
          </a:p>
        </p:txBody>
      </p:sp>
      <p:pic>
        <p:nvPicPr>
          <p:cNvPr id="4" name="Picture 3">
            <a:extLst>
              <a:ext uri="{FF2B5EF4-FFF2-40B4-BE49-F238E27FC236}">
                <a16:creationId xmlns="" xmlns:a16="http://schemas.microsoft.com/office/drawing/2014/main" id="{2917FDC8-7FBA-7B4C-8459-A4FF8D6FDB8B}"/>
              </a:ext>
            </a:extLst>
          </p:cNvPr>
          <p:cNvPicPr>
            <a:picLocks noChangeAspect="1"/>
          </p:cNvPicPr>
          <p:nvPr/>
        </p:nvPicPr>
        <p:blipFill>
          <a:blip r:embed="rId2"/>
          <a:stretch>
            <a:fillRect/>
          </a:stretch>
        </p:blipFill>
        <p:spPr>
          <a:xfrm>
            <a:off x="3352801" y="4876800"/>
            <a:ext cx="5064125" cy="1473200"/>
          </a:xfrm>
          <a:prstGeom prst="rect">
            <a:avLst/>
          </a:prstGeom>
        </p:spPr>
      </p:pic>
    </p:spTree>
    <p:extLst>
      <p:ext uri="{BB962C8B-B14F-4D97-AF65-F5344CB8AC3E}">
        <p14:creationId xmlns:p14="http://schemas.microsoft.com/office/powerpoint/2010/main" val="145689598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47351" y="150644"/>
            <a:ext cx="8126201" cy="526749"/>
          </a:xfrm>
          <a:prstGeom prst="rect">
            <a:avLst/>
          </a:prstGeom>
        </p:spPr>
        <p:txBody>
          <a:bodyPr vert="horz" wrap="square" lIns="0" tIns="33975" rIns="0" bIns="0" rtlCol="0" anchor="ctr">
            <a:spAutoFit/>
          </a:bodyPr>
          <a:lstStyle/>
          <a:p>
            <a:pPr marL="25168">
              <a:lnSpc>
                <a:spcPct val="100000"/>
              </a:lnSpc>
              <a:spcBef>
                <a:spcPts val="268"/>
              </a:spcBef>
            </a:pPr>
            <a:r>
              <a:rPr sz="3200" spc="-109" dirty="0"/>
              <a:t>Memory </a:t>
            </a:r>
            <a:r>
              <a:rPr sz="3200" spc="-226" dirty="0"/>
              <a:t>space</a:t>
            </a:r>
            <a:r>
              <a:rPr sz="3200" spc="-367" dirty="0"/>
              <a:t> </a:t>
            </a:r>
            <a:r>
              <a:rPr sz="3200" spc="-119" dirty="0" smtClean="0"/>
              <a:t>requirements</a:t>
            </a:r>
            <a:r>
              <a:rPr lang="en-US" sz="3200" spc="-119" dirty="0" smtClean="0"/>
              <a:t> / </a:t>
            </a:r>
            <a:r>
              <a:rPr lang="en-US" sz="3200" spc="-248" dirty="0"/>
              <a:t>Sparseness </a:t>
            </a:r>
            <a:r>
              <a:rPr lang="en-US" sz="3200" spc="-40" dirty="0"/>
              <a:t>of </a:t>
            </a:r>
            <a:r>
              <a:rPr lang="en-US" sz="3200" spc="-30" dirty="0"/>
              <a:t>matrix</a:t>
            </a:r>
            <a:endParaRPr sz="3200" spc="-119" dirty="0"/>
          </a:p>
        </p:txBody>
      </p:sp>
      <p:sp>
        <p:nvSpPr>
          <p:cNvPr id="3" name="object 3"/>
          <p:cNvSpPr txBox="1"/>
          <p:nvPr/>
        </p:nvSpPr>
        <p:spPr>
          <a:xfrm>
            <a:off x="1006503" y="1158522"/>
            <a:ext cx="10060426" cy="5265993"/>
          </a:xfrm>
          <a:prstGeom prst="rect">
            <a:avLst/>
          </a:prstGeom>
        </p:spPr>
        <p:txBody>
          <a:bodyPr vert="horz" wrap="square" lIns="0" tIns="109474" rIns="0" bIns="0" rtlCol="0">
            <a:spAutoFit/>
          </a:bodyPr>
          <a:lstStyle/>
          <a:p>
            <a:pPr marL="368068" indent="-342900">
              <a:spcBef>
                <a:spcPts val="860"/>
              </a:spcBef>
              <a:buFont typeface="Arial" panose="020B0604020202020204" pitchFamily="34" charset="0"/>
              <a:buChar char="•"/>
            </a:pPr>
            <a:r>
              <a:rPr sz="2400" spc="-79" dirty="0" smtClean="0">
                <a:latin typeface="Arial"/>
                <a:cs typeface="Arial"/>
              </a:rPr>
              <a:t>The </a:t>
            </a:r>
            <a:r>
              <a:rPr sz="2400" dirty="0">
                <a:latin typeface="Arial"/>
                <a:cs typeface="Arial"/>
              </a:rPr>
              <a:t>full </a:t>
            </a:r>
            <a:r>
              <a:rPr sz="2400" spc="-79" dirty="0">
                <a:latin typeface="Arial"/>
                <a:cs typeface="Arial"/>
              </a:rPr>
              <a:t>term–document </a:t>
            </a:r>
            <a:r>
              <a:rPr sz="2400" spc="-30" dirty="0">
                <a:latin typeface="Arial"/>
                <a:cs typeface="Arial"/>
              </a:rPr>
              <a:t>matrix </a:t>
            </a:r>
            <a:r>
              <a:rPr sz="2400" spc="-119" dirty="0">
                <a:latin typeface="Arial"/>
                <a:cs typeface="Arial"/>
              </a:rPr>
              <a:t>is </a:t>
            </a:r>
            <a:r>
              <a:rPr sz="2400" spc="-109" dirty="0">
                <a:latin typeface="Arial"/>
                <a:cs typeface="Arial"/>
              </a:rPr>
              <a:t>very</a:t>
            </a:r>
            <a:r>
              <a:rPr sz="2400" spc="139" dirty="0">
                <a:latin typeface="Arial"/>
                <a:cs typeface="Arial"/>
              </a:rPr>
              <a:t> </a:t>
            </a:r>
            <a:r>
              <a:rPr sz="2400" spc="-99" dirty="0">
                <a:latin typeface="Arial"/>
                <a:cs typeface="Arial"/>
              </a:rPr>
              <a:t>large.</a:t>
            </a:r>
            <a:endParaRPr sz="2400" dirty="0">
              <a:latin typeface="Arial"/>
              <a:cs typeface="Arial"/>
            </a:endParaRPr>
          </a:p>
          <a:p>
            <a:pPr marL="366809" marR="10067" indent="-342900">
              <a:lnSpc>
                <a:spcPct val="102699"/>
              </a:lnSpc>
              <a:spcBef>
                <a:spcPts val="585"/>
              </a:spcBef>
              <a:buFont typeface="Arial" panose="020B0604020202020204" pitchFamily="34" charset="0"/>
              <a:buChar char="•"/>
            </a:pPr>
            <a:r>
              <a:rPr sz="2400" spc="-159" dirty="0" smtClean="0">
                <a:latin typeface="Arial"/>
                <a:cs typeface="Arial"/>
              </a:rPr>
              <a:t>Even </a:t>
            </a:r>
            <a:r>
              <a:rPr sz="2400" spc="-178" dirty="0">
                <a:latin typeface="Arial"/>
                <a:cs typeface="Arial"/>
              </a:rPr>
              <a:t>a </a:t>
            </a:r>
            <a:r>
              <a:rPr sz="2400" spc="-99" dirty="0">
                <a:latin typeface="Arial"/>
                <a:cs typeface="Arial"/>
              </a:rPr>
              <a:t>small </a:t>
            </a:r>
            <a:r>
              <a:rPr sz="2400" spc="-69" dirty="0">
                <a:latin typeface="Arial"/>
                <a:cs typeface="Arial"/>
              </a:rPr>
              <a:t>collection </a:t>
            </a:r>
            <a:r>
              <a:rPr sz="2400" spc="-50" dirty="0">
                <a:latin typeface="Arial"/>
                <a:cs typeface="Arial"/>
              </a:rPr>
              <a:t>(by </a:t>
            </a:r>
            <a:r>
              <a:rPr sz="2400" spc="-109" dirty="0">
                <a:latin typeface="Arial"/>
                <a:cs typeface="Arial"/>
              </a:rPr>
              <a:t>modern </a:t>
            </a:r>
            <a:r>
              <a:rPr sz="2400" spc="-99" dirty="0">
                <a:latin typeface="Arial"/>
                <a:cs typeface="Arial"/>
              </a:rPr>
              <a:t>standards) </a:t>
            </a:r>
            <a:r>
              <a:rPr sz="2400" spc="-30" dirty="0">
                <a:latin typeface="Arial"/>
                <a:cs typeface="Arial"/>
              </a:rPr>
              <a:t>might </a:t>
            </a:r>
            <a:r>
              <a:rPr sz="2400" spc="-159" dirty="0">
                <a:latin typeface="Arial"/>
                <a:cs typeface="Arial"/>
              </a:rPr>
              <a:t>have </a:t>
            </a:r>
            <a:r>
              <a:rPr sz="2400" spc="-139" dirty="0">
                <a:latin typeface="Arial"/>
                <a:cs typeface="Arial"/>
              </a:rPr>
              <a:t>1  </a:t>
            </a:r>
            <a:r>
              <a:rPr sz="2400" spc="-30" dirty="0">
                <a:latin typeface="Arial"/>
                <a:cs typeface="Arial"/>
              </a:rPr>
              <a:t>million </a:t>
            </a:r>
            <a:r>
              <a:rPr sz="2400" spc="-109" dirty="0">
                <a:latin typeface="Arial"/>
                <a:cs typeface="Arial"/>
              </a:rPr>
              <a:t>documents </a:t>
            </a:r>
            <a:r>
              <a:rPr sz="2400" spc="-129" dirty="0">
                <a:latin typeface="Arial"/>
                <a:cs typeface="Arial"/>
              </a:rPr>
              <a:t>and </a:t>
            </a:r>
            <a:r>
              <a:rPr sz="2400" spc="-119" dirty="0">
                <a:latin typeface="Arial"/>
                <a:cs typeface="Arial"/>
              </a:rPr>
              <a:t>500,000</a:t>
            </a:r>
            <a:r>
              <a:rPr sz="2400" spc="-287" dirty="0">
                <a:latin typeface="Arial"/>
                <a:cs typeface="Arial"/>
              </a:rPr>
              <a:t> </a:t>
            </a:r>
            <a:r>
              <a:rPr sz="2400" spc="40" dirty="0">
                <a:latin typeface="Arial"/>
                <a:cs typeface="Arial"/>
              </a:rPr>
              <a:t>“terms”</a:t>
            </a:r>
            <a:endParaRPr sz="2400" dirty="0">
              <a:latin typeface="Arial"/>
              <a:cs typeface="Arial"/>
            </a:endParaRPr>
          </a:p>
          <a:p>
            <a:pPr marL="368068" indent="-342900">
              <a:spcBef>
                <a:spcPts val="664"/>
              </a:spcBef>
              <a:buFont typeface="Arial" panose="020B0604020202020204" pitchFamily="34" charset="0"/>
              <a:buChar char="•"/>
            </a:pPr>
            <a:r>
              <a:rPr sz="2400" spc="-50" dirty="0" smtClean="0">
                <a:latin typeface="Arial"/>
                <a:cs typeface="Arial"/>
              </a:rPr>
              <a:t>This </a:t>
            </a:r>
            <a:r>
              <a:rPr sz="2400" spc="-99" dirty="0">
                <a:latin typeface="Arial"/>
                <a:cs typeface="Arial"/>
              </a:rPr>
              <a:t>would require </a:t>
            </a:r>
            <a:r>
              <a:rPr sz="2400" spc="-139" dirty="0">
                <a:latin typeface="Arial"/>
                <a:cs typeface="Arial"/>
              </a:rPr>
              <a:t>500 </a:t>
            </a:r>
            <a:r>
              <a:rPr sz="2400" spc="-30" dirty="0">
                <a:latin typeface="Arial"/>
                <a:cs typeface="Arial"/>
              </a:rPr>
              <a:t>billion </a:t>
            </a:r>
            <a:r>
              <a:rPr sz="2400" spc="-129" dirty="0">
                <a:latin typeface="Arial"/>
                <a:cs typeface="Arial"/>
              </a:rPr>
              <a:t>elements </a:t>
            </a:r>
            <a:r>
              <a:rPr sz="2400" spc="-40" dirty="0">
                <a:latin typeface="Arial"/>
                <a:cs typeface="Arial"/>
              </a:rPr>
              <a:t>in </a:t>
            </a:r>
            <a:r>
              <a:rPr sz="2400" spc="-59" dirty="0">
                <a:latin typeface="Arial"/>
                <a:cs typeface="Arial"/>
              </a:rPr>
              <a:t>the</a:t>
            </a:r>
            <a:r>
              <a:rPr sz="2400" spc="178" dirty="0">
                <a:latin typeface="Arial"/>
                <a:cs typeface="Arial"/>
              </a:rPr>
              <a:t> </a:t>
            </a:r>
            <a:r>
              <a:rPr sz="2400" spc="-30" dirty="0">
                <a:latin typeface="Arial"/>
                <a:cs typeface="Arial"/>
              </a:rPr>
              <a:t>matrix</a:t>
            </a:r>
            <a:endParaRPr sz="2400" dirty="0">
              <a:latin typeface="Arial"/>
              <a:cs typeface="Arial"/>
            </a:endParaRPr>
          </a:p>
          <a:p>
            <a:pPr marL="368068" indent="-342900">
              <a:spcBef>
                <a:spcPts val="664"/>
              </a:spcBef>
              <a:buFont typeface="Arial" panose="020B0604020202020204" pitchFamily="34" charset="0"/>
              <a:buChar char="•"/>
            </a:pPr>
            <a:r>
              <a:rPr sz="2400" spc="-50" dirty="0" smtClean="0">
                <a:latin typeface="Arial"/>
                <a:cs typeface="Arial"/>
              </a:rPr>
              <a:t>Or </a:t>
            </a:r>
            <a:r>
              <a:rPr sz="2400" spc="-10" dirty="0">
                <a:latin typeface="Arial"/>
                <a:cs typeface="Arial"/>
              </a:rPr>
              <a:t>2TB </a:t>
            </a:r>
            <a:r>
              <a:rPr sz="2400" spc="-40" dirty="0">
                <a:latin typeface="Arial"/>
                <a:cs typeface="Arial"/>
              </a:rPr>
              <a:t>of </a:t>
            </a:r>
            <a:r>
              <a:rPr sz="2400" spc="-129" dirty="0">
                <a:latin typeface="Arial"/>
                <a:cs typeface="Arial"/>
              </a:rPr>
              <a:t>memory </a:t>
            </a:r>
            <a:r>
              <a:rPr sz="2400" spc="30" dirty="0">
                <a:latin typeface="Arial"/>
                <a:cs typeface="Arial"/>
              </a:rPr>
              <a:t>if </a:t>
            </a:r>
            <a:r>
              <a:rPr sz="2400" spc="-168" dirty="0">
                <a:latin typeface="Arial"/>
                <a:cs typeface="Arial"/>
              </a:rPr>
              <a:t>each </a:t>
            </a:r>
            <a:r>
              <a:rPr sz="2400" spc="-59" dirty="0">
                <a:latin typeface="Arial"/>
                <a:cs typeface="Arial"/>
              </a:rPr>
              <a:t>entry </a:t>
            </a:r>
            <a:r>
              <a:rPr sz="2400" spc="-198" dirty="0">
                <a:latin typeface="Arial"/>
                <a:cs typeface="Arial"/>
              </a:rPr>
              <a:t>was </a:t>
            </a:r>
            <a:r>
              <a:rPr sz="2400" spc="-139" dirty="0">
                <a:latin typeface="Arial"/>
                <a:cs typeface="Arial"/>
              </a:rPr>
              <a:t>4 </a:t>
            </a:r>
            <a:r>
              <a:rPr sz="2400" spc="-119" dirty="0">
                <a:latin typeface="Arial"/>
                <a:cs typeface="Arial"/>
              </a:rPr>
              <a:t>bytes </a:t>
            </a:r>
            <a:r>
              <a:rPr sz="2400" spc="-40" dirty="0">
                <a:latin typeface="Arial"/>
                <a:cs typeface="Arial"/>
              </a:rPr>
              <a:t>in</a:t>
            </a:r>
            <a:r>
              <a:rPr sz="2400" spc="454" dirty="0">
                <a:latin typeface="Arial"/>
                <a:cs typeface="Arial"/>
              </a:rPr>
              <a:t> </a:t>
            </a:r>
            <a:r>
              <a:rPr sz="2400" spc="-168" dirty="0" smtClean="0">
                <a:latin typeface="Arial"/>
                <a:cs typeface="Arial"/>
              </a:rPr>
              <a:t>size</a:t>
            </a:r>
            <a:endParaRPr lang="en-US" sz="2400" spc="-168" dirty="0" smtClean="0">
              <a:latin typeface="Arial"/>
              <a:cs typeface="Arial"/>
            </a:endParaRPr>
          </a:p>
          <a:p>
            <a:pPr marL="366809" marR="614089" indent="-342900">
              <a:lnSpc>
                <a:spcPct val="102600"/>
              </a:lnSpc>
              <a:spcBef>
                <a:spcPts val="109"/>
              </a:spcBef>
              <a:buFont typeface="Arial" panose="020B0604020202020204" pitchFamily="34" charset="0"/>
              <a:buChar char="•"/>
            </a:pPr>
            <a:r>
              <a:rPr lang="en-US" sz="2400" spc="-40" dirty="0">
                <a:latin typeface="Arial"/>
                <a:cs typeface="Arial"/>
              </a:rPr>
              <a:t>Most of </a:t>
            </a:r>
            <a:r>
              <a:rPr lang="en-US" sz="2400" spc="-59" dirty="0">
                <a:latin typeface="Arial"/>
                <a:cs typeface="Arial"/>
              </a:rPr>
              <a:t>the </a:t>
            </a:r>
            <a:r>
              <a:rPr lang="en-US" sz="2400" spc="-99" dirty="0">
                <a:latin typeface="Arial"/>
                <a:cs typeface="Arial"/>
              </a:rPr>
              <a:t>entries </a:t>
            </a:r>
            <a:r>
              <a:rPr lang="en-US" sz="2400" spc="-40" dirty="0">
                <a:latin typeface="Arial"/>
                <a:cs typeface="Arial"/>
              </a:rPr>
              <a:t>in this </a:t>
            </a:r>
            <a:r>
              <a:rPr lang="en-US" sz="2400" spc="-79" dirty="0">
                <a:latin typeface="Arial"/>
                <a:cs typeface="Arial"/>
              </a:rPr>
              <a:t>term–document </a:t>
            </a:r>
            <a:r>
              <a:rPr lang="en-US" sz="2400" spc="-30" dirty="0">
                <a:latin typeface="Arial"/>
                <a:cs typeface="Arial"/>
              </a:rPr>
              <a:t>matrix </a:t>
            </a:r>
            <a:r>
              <a:rPr lang="en-US" sz="2400" spc="-10" dirty="0">
                <a:latin typeface="Arial"/>
                <a:cs typeface="Arial"/>
              </a:rPr>
              <a:t>will </a:t>
            </a:r>
            <a:r>
              <a:rPr lang="en-US" sz="2400" spc="-149" dirty="0">
                <a:latin typeface="Arial"/>
                <a:cs typeface="Arial"/>
              </a:rPr>
              <a:t>be  </a:t>
            </a:r>
            <a:r>
              <a:rPr lang="en-US" sz="2400" spc="-89" dirty="0">
                <a:latin typeface="Arial"/>
                <a:cs typeface="Arial"/>
              </a:rPr>
              <a:t>empty</a:t>
            </a:r>
            <a:endParaRPr lang="en-US" sz="2400" dirty="0">
              <a:latin typeface="Arial"/>
              <a:cs typeface="Arial"/>
            </a:endParaRPr>
          </a:p>
          <a:p>
            <a:pPr marL="366809" marR="138422" indent="-342900">
              <a:lnSpc>
                <a:spcPct val="102600"/>
              </a:lnSpc>
              <a:spcBef>
                <a:spcPts val="595"/>
              </a:spcBef>
              <a:buFont typeface="Arial" panose="020B0604020202020204" pitchFamily="34" charset="0"/>
              <a:buChar char="•"/>
            </a:pPr>
            <a:r>
              <a:rPr lang="en-US" sz="2400" spc="-178" dirty="0">
                <a:latin typeface="Arial"/>
                <a:cs typeface="Arial"/>
              </a:rPr>
              <a:t>Because </a:t>
            </a:r>
            <a:r>
              <a:rPr lang="en-US" sz="2400" spc="-79" dirty="0">
                <a:latin typeface="Arial"/>
                <a:cs typeface="Arial"/>
              </a:rPr>
              <a:t>only </a:t>
            </a:r>
            <a:r>
              <a:rPr lang="en-US" sz="2400" spc="-178" dirty="0">
                <a:latin typeface="Arial"/>
                <a:cs typeface="Arial"/>
              </a:rPr>
              <a:t>a </a:t>
            </a:r>
            <a:r>
              <a:rPr lang="en-US" sz="2400" spc="-99" dirty="0">
                <a:latin typeface="Arial"/>
                <a:cs typeface="Arial"/>
              </a:rPr>
              <a:t>few </a:t>
            </a:r>
            <a:r>
              <a:rPr lang="en-US" sz="2400" spc="-89" dirty="0">
                <a:latin typeface="Arial"/>
                <a:cs typeface="Arial"/>
              </a:rPr>
              <a:t>terms </a:t>
            </a:r>
            <a:r>
              <a:rPr lang="en-US" sz="2400" spc="-139" dirty="0">
                <a:latin typeface="Arial"/>
                <a:cs typeface="Arial"/>
              </a:rPr>
              <a:t>appear </a:t>
            </a:r>
            <a:r>
              <a:rPr lang="en-US" sz="2400" spc="-40" dirty="0">
                <a:latin typeface="Arial"/>
                <a:cs typeface="Arial"/>
              </a:rPr>
              <a:t>in </a:t>
            </a:r>
            <a:r>
              <a:rPr lang="en-US" sz="2400" spc="-168" dirty="0">
                <a:latin typeface="Arial"/>
                <a:cs typeface="Arial"/>
              </a:rPr>
              <a:t>each </a:t>
            </a:r>
            <a:r>
              <a:rPr lang="en-US" sz="2400" spc="-79" dirty="0">
                <a:latin typeface="Arial"/>
                <a:cs typeface="Arial"/>
              </a:rPr>
              <a:t>document, </a:t>
            </a:r>
            <a:r>
              <a:rPr lang="en-US" sz="2400" spc="-129" dirty="0">
                <a:latin typeface="Arial"/>
                <a:cs typeface="Arial"/>
              </a:rPr>
              <a:t>and </a:t>
            </a:r>
            <a:r>
              <a:rPr lang="en-US" sz="2400" spc="-119" dirty="0">
                <a:latin typeface="Arial"/>
                <a:cs typeface="Arial"/>
              </a:rPr>
              <a:t>vice  </a:t>
            </a:r>
            <a:r>
              <a:rPr lang="en-US" sz="2400" spc="-159" dirty="0">
                <a:latin typeface="Arial"/>
                <a:cs typeface="Arial"/>
              </a:rPr>
              <a:t>versa</a:t>
            </a:r>
            <a:endParaRPr lang="en-US" sz="2400" dirty="0">
              <a:latin typeface="Arial"/>
              <a:cs typeface="Arial"/>
            </a:endParaRPr>
          </a:p>
          <a:p>
            <a:pPr marL="366809" marR="10067" indent="-342900">
              <a:lnSpc>
                <a:spcPct val="102600"/>
              </a:lnSpc>
              <a:spcBef>
                <a:spcPts val="595"/>
              </a:spcBef>
              <a:buFont typeface="Arial" panose="020B0604020202020204" pitchFamily="34" charset="0"/>
              <a:buChar char="•"/>
            </a:pPr>
            <a:r>
              <a:rPr lang="en-US" sz="2400" spc="-69" dirty="0">
                <a:latin typeface="Arial"/>
                <a:cs typeface="Arial"/>
              </a:rPr>
              <a:t>Storing </a:t>
            </a:r>
            <a:r>
              <a:rPr lang="en-US" sz="2400" spc="-40" dirty="0">
                <a:latin typeface="Arial"/>
                <a:cs typeface="Arial"/>
              </a:rPr>
              <a:t>all </a:t>
            </a:r>
            <a:r>
              <a:rPr lang="en-US" sz="2400" spc="-59" dirty="0">
                <a:latin typeface="Arial"/>
                <a:cs typeface="Arial"/>
              </a:rPr>
              <a:t>the </a:t>
            </a:r>
            <a:r>
              <a:rPr lang="en-US" sz="2400" spc="-89" dirty="0">
                <a:latin typeface="Arial"/>
                <a:cs typeface="Arial"/>
              </a:rPr>
              <a:t>empty </a:t>
            </a:r>
            <a:r>
              <a:rPr lang="en-US" sz="2400" spc="-119" dirty="0">
                <a:latin typeface="Arial"/>
                <a:cs typeface="Arial"/>
              </a:rPr>
              <a:t>cells is </a:t>
            </a:r>
            <a:r>
              <a:rPr lang="en-US" sz="2400" spc="-89" dirty="0">
                <a:latin typeface="Arial"/>
                <a:cs typeface="Arial"/>
              </a:rPr>
              <a:t>wasteful </a:t>
            </a:r>
            <a:r>
              <a:rPr lang="en-US" sz="2400" spc="-99" dirty="0">
                <a:latin typeface="Arial"/>
                <a:cs typeface="Arial"/>
              </a:rPr>
              <a:t>(especially </a:t>
            </a:r>
            <a:r>
              <a:rPr lang="en-US" sz="2400" spc="-149" dirty="0">
                <a:latin typeface="Arial"/>
                <a:cs typeface="Arial"/>
              </a:rPr>
              <a:t>since </a:t>
            </a:r>
            <a:r>
              <a:rPr lang="en-US" sz="2400" spc="-69" dirty="0">
                <a:latin typeface="Arial"/>
                <a:cs typeface="Arial"/>
              </a:rPr>
              <a:t>they  </a:t>
            </a:r>
            <a:r>
              <a:rPr lang="en-US" sz="2400" spc="-50" dirty="0">
                <a:latin typeface="Arial"/>
                <a:cs typeface="Arial"/>
              </a:rPr>
              <a:t>contribute </a:t>
            </a:r>
            <a:r>
              <a:rPr lang="en-US" sz="2400" spc="-119" dirty="0">
                <a:latin typeface="Arial"/>
                <a:cs typeface="Arial"/>
              </a:rPr>
              <a:t>no value </a:t>
            </a:r>
            <a:r>
              <a:rPr lang="en-US" sz="2400" spc="20" dirty="0">
                <a:latin typeface="Arial"/>
                <a:cs typeface="Arial"/>
              </a:rPr>
              <a:t>to </a:t>
            </a:r>
            <a:r>
              <a:rPr lang="en-US" sz="2400" spc="-59" dirty="0">
                <a:latin typeface="Arial"/>
                <a:cs typeface="Arial"/>
              </a:rPr>
              <a:t>the </a:t>
            </a:r>
            <a:r>
              <a:rPr lang="en-US" sz="2400" spc="-20" dirty="0">
                <a:latin typeface="Arial"/>
                <a:cs typeface="Arial"/>
              </a:rPr>
              <a:t>dot </a:t>
            </a:r>
            <a:r>
              <a:rPr lang="en-US" sz="2400" spc="-59" dirty="0">
                <a:latin typeface="Arial"/>
                <a:cs typeface="Arial"/>
              </a:rPr>
              <a:t>product </a:t>
            </a:r>
            <a:r>
              <a:rPr lang="en-US" sz="2400" spc="-50" dirty="0">
                <a:latin typeface="Arial"/>
                <a:cs typeface="Arial"/>
              </a:rPr>
              <a:t>similarity</a:t>
            </a:r>
            <a:r>
              <a:rPr lang="en-US" sz="2400" spc="99" dirty="0">
                <a:latin typeface="Arial"/>
                <a:cs typeface="Arial"/>
              </a:rPr>
              <a:t> </a:t>
            </a:r>
            <a:r>
              <a:rPr lang="en-US" sz="2400" spc="-40" dirty="0">
                <a:latin typeface="Arial"/>
                <a:cs typeface="Arial"/>
              </a:rPr>
              <a:t>computation)</a:t>
            </a:r>
            <a:endParaRPr lang="en-US" sz="2400" dirty="0">
              <a:latin typeface="Arial"/>
              <a:cs typeface="Arial"/>
            </a:endParaRPr>
          </a:p>
          <a:p>
            <a:pPr marL="368068" indent="-342900">
              <a:spcBef>
                <a:spcPts val="662"/>
              </a:spcBef>
              <a:buFont typeface="Arial" panose="020B0604020202020204" pitchFamily="34" charset="0"/>
              <a:buChar char="•"/>
            </a:pPr>
            <a:r>
              <a:rPr lang="en-US" sz="2400" spc="-109" dirty="0">
                <a:latin typeface="Arial"/>
                <a:cs typeface="Arial"/>
              </a:rPr>
              <a:t>Various </a:t>
            </a:r>
            <a:r>
              <a:rPr lang="en-US" sz="2400" spc="-89" dirty="0">
                <a:latin typeface="Arial"/>
                <a:cs typeface="Arial"/>
              </a:rPr>
              <a:t>“spare </a:t>
            </a:r>
            <a:r>
              <a:rPr lang="en-US" sz="2400" spc="20" dirty="0">
                <a:latin typeface="Arial"/>
                <a:cs typeface="Arial"/>
              </a:rPr>
              <a:t>matrix” </a:t>
            </a:r>
            <a:r>
              <a:rPr lang="en-US" sz="2400" spc="-109" dirty="0">
                <a:latin typeface="Arial"/>
                <a:cs typeface="Arial"/>
              </a:rPr>
              <a:t>representations </a:t>
            </a:r>
            <a:r>
              <a:rPr lang="en-US" sz="2400" spc="-159" dirty="0">
                <a:latin typeface="Arial"/>
                <a:cs typeface="Arial"/>
              </a:rPr>
              <a:t>are</a:t>
            </a:r>
            <a:r>
              <a:rPr lang="en-US" sz="2400" spc="89" dirty="0">
                <a:latin typeface="Arial"/>
                <a:cs typeface="Arial"/>
              </a:rPr>
              <a:t> </a:t>
            </a:r>
            <a:r>
              <a:rPr lang="en-US" sz="2400" spc="-129" dirty="0">
                <a:latin typeface="Arial"/>
                <a:cs typeface="Arial"/>
              </a:rPr>
              <a:t>possible</a:t>
            </a:r>
            <a:endParaRPr lang="en-US" sz="2400" dirty="0">
              <a:latin typeface="Arial"/>
              <a:cs typeface="Arial"/>
            </a:endParaRPr>
          </a:p>
          <a:p>
            <a:pPr marL="366809" marR="285652" indent="-342900">
              <a:lnSpc>
                <a:spcPct val="102600"/>
              </a:lnSpc>
              <a:spcBef>
                <a:spcPts val="585"/>
              </a:spcBef>
              <a:buFont typeface="Arial" panose="020B0604020202020204" pitchFamily="34" charset="0"/>
              <a:buChar char="•"/>
            </a:pPr>
            <a:r>
              <a:rPr lang="en-US" sz="2400" spc="-10" dirty="0">
                <a:latin typeface="Arial"/>
                <a:cs typeface="Arial"/>
              </a:rPr>
              <a:t>. . . </a:t>
            </a:r>
            <a:r>
              <a:rPr lang="en-US" sz="2400" spc="-129" dirty="0">
                <a:latin typeface="Arial"/>
                <a:cs typeface="Arial"/>
              </a:rPr>
              <a:t>and </a:t>
            </a:r>
            <a:r>
              <a:rPr lang="en-US" sz="2400" spc="-139" dirty="0">
                <a:latin typeface="Arial"/>
                <a:cs typeface="Arial"/>
              </a:rPr>
              <a:t>these </a:t>
            </a:r>
            <a:r>
              <a:rPr lang="en-US" sz="2400" spc="-159" dirty="0">
                <a:latin typeface="Arial"/>
                <a:cs typeface="Arial"/>
              </a:rPr>
              <a:t>become </a:t>
            </a:r>
            <a:r>
              <a:rPr lang="en-US" sz="2400" spc="-69" dirty="0">
                <a:latin typeface="Arial"/>
                <a:cs typeface="Arial"/>
              </a:rPr>
              <a:t>highly </a:t>
            </a:r>
            <a:r>
              <a:rPr lang="en-US" sz="2400" spc="-119" dirty="0">
                <a:latin typeface="Arial"/>
                <a:cs typeface="Arial"/>
              </a:rPr>
              <a:t>specialized </a:t>
            </a:r>
            <a:r>
              <a:rPr lang="en-US" sz="2400" spc="-50" dirty="0">
                <a:latin typeface="Arial"/>
                <a:cs typeface="Arial"/>
              </a:rPr>
              <a:t>for </a:t>
            </a:r>
            <a:r>
              <a:rPr lang="en-US" sz="2400" spc="-109" dirty="0">
                <a:latin typeface="Arial"/>
                <a:cs typeface="Arial"/>
              </a:rPr>
              <a:t>query </a:t>
            </a:r>
            <a:r>
              <a:rPr lang="en-US" sz="2400" spc="-139" dirty="0">
                <a:latin typeface="Arial"/>
                <a:cs typeface="Arial"/>
              </a:rPr>
              <a:t>processing </a:t>
            </a:r>
            <a:endParaRPr lang="en-US" sz="2400" dirty="0">
              <a:latin typeface="Arial"/>
              <a:cs typeface="Arial"/>
            </a:endParaRPr>
          </a:p>
          <a:p>
            <a:pPr marL="368068" indent="-342900">
              <a:spcBef>
                <a:spcPts val="664"/>
              </a:spcBef>
              <a:buFont typeface="Arial" panose="020B0604020202020204" pitchFamily="34" charset="0"/>
              <a:buChar char="•"/>
            </a:pPr>
            <a:endParaRPr sz="2180" dirty="0">
              <a:latin typeface="Arial"/>
              <a:cs typeface="Arial"/>
            </a:endParaRPr>
          </a:p>
        </p:txBody>
      </p:sp>
    </p:spTree>
    <p:extLst>
      <p:ext uri="{BB962C8B-B14F-4D97-AF65-F5344CB8AC3E}">
        <p14:creationId xmlns:p14="http://schemas.microsoft.com/office/powerpoint/2010/main" val="2908024001"/>
      </p:ext>
    </p:extLst>
  </p:cSld>
  <p:clrMapOvr>
    <a:masterClrMapping/>
  </p:clrMapOvr>
  <p:transition>
    <p:cut/>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1495" y="354106"/>
            <a:ext cx="7467600" cy="742950"/>
          </a:xfrm>
        </p:spPr>
        <p:txBody>
          <a:bodyPr/>
          <a:lstStyle/>
          <a:p>
            <a:r>
              <a:rPr lang="en-US" dirty="0"/>
              <a:t>Alternative: dense vectors</a:t>
            </a:r>
          </a:p>
        </p:txBody>
      </p:sp>
      <p:sp>
        <p:nvSpPr>
          <p:cNvPr id="3" name="Content Placeholder 2"/>
          <p:cNvSpPr>
            <a:spLocks noGrp="1"/>
          </p:cNvSpPr>
          <p:nvPr>
            <p:ph idx="1"/>
          </p:nvPr>
        </p:nvSpPr>
        <p:spPr>
          <a:xfrm>
            <a:off x="847165" y="1192305"/>
            <a:ext cx="10381129" cy="5558119"/>
          </a:xfrm>
        </p:spPr>
        <p:txBody>
          <a:bodyPr>
            <a:normAutofit fontScale="92500" lnSpcReduction="20000"/>
          </a:bodyPr>
          <a:lstStyle/>
          <a:p>
            <a:r>
              <a:rPr lang="en-US" sz="4000" dirty="0" err="1" smtClean="0"/>
              <a:t>Tf-idf</a:t>
            </a:r>
            <a:r>
              <a:rPr lang="en-US" sz="4000" dirty="0" smtClean="0"/>
              <a:t> is a sparse representation.  An alternative is to have a dense representation</a:t>
            </a:r>
          </a:p>
          <a:p>
            <a:r>
              <a:rPr lang="en-US" sz="4000" dirty="0" smtClean="0"/>
              <a:t>Dense vectors </a:t>
            </a:r>
            <a:r>
              <a:rPr lang="en-US" sz="4000" dirty="0"/>
              <a:t>which are</a:t>
            </a:r>
          </a:p>
          <a:p>
            <a:pPr lvl="1"/>
            <a:r>
              <a:rPr lang="en-US" sz="2800" b="1" dirty="0"/>
              <a:t>short</a:t>
            </a:r>
            <a:r>
              <a:rPr lang="en-US" sz="2800" dirty="0"/>
              <a:t> (length 50-1000)</a:t>
            </a:r>
          </a:p>
          <a:p>
            <a:pPr lvl="1"/>
            <a:r>
              <a:rPr lang="en-US" sz="2800" b="1" dirty="0"/>
              <a:t>dense</a:t>
            </a:r>
            <a:r>
              <a:rPr lang="en-US" sz="2800" dirty="0"/>
              <a:t> (most elements are non-zero</a:t>
            </a:r>
            <a:r>
              <a:rPr lang="en-US" sz="2800" dirty="0" smtClean="0"/>
              <a:t>)</a:t>
            </a:r>
          </a:p>
          <a:p>
            <a:r>
              <a:rPr lang="en-US" sz="3200" dirty="0"/>
              <a:t>Why dense vectors?</a:t>
            </a:r>
          </a:p>
          <a:p>
            <a:pPr lvl="1"/>
            <a:r>
              <a:rPr lang="en-US" sz="2800" dirty="0"/>
              <a:t>Short vectors may be easier to use as </a:t>
            </a:r>
            <a:r>
              <a:rPr lang="en-US" sz="2800" b="1" dirty="0"/>
              <a:t>features</a:t>
            </a:r>
            <a:r>
              <a:rPr lang="en-US" sz="2800" dirty="0"/>
              <a:t> in machine learning (less weights to tune)</a:t>
            </a:r>
          </a:p>
          <a:p>
            <a:pPr lvl="1"/>
            <a:r>
              <a:rPr lang="en-US" sz="2800" dirty="0"/>
              <a:t>Dense vectors may </a:t>
            </a:r>
            <a:r>
              <a:rPr lang="en-US" sz="2800" b="1" dirty="0"/>
              <a:t>generalize</a:t>
            </a:r>
            <a:r>
              <a:rPr lang="en-US" sz="2800" dirty="0"/>
              <a:t> better than storing explicit counts</a:t>
            </a:r>
          </a:p>
          <a:p>
            <a:pPr lvl="1"/>
            <a:r>
              <a:rPr lang="en-US" sz="2800" dirty="0"/>
              <a:t>They may do better at capturing synonymy:</a:t>
            </a:r>
          </a:p>
          <a:p>
            <a:pPr lvl="2"/>
            <a:r>
              <a:rPr lang="en-US" sz="2400" i="1" dirty="0"/>
              <a:t>car</a:t>
            </a:r>
            <a:r>
              <a:rPr lang="en-US" sz="2400" dirty="0"/>
              <a:t> and </a:t>
            </a:r>
            <a:r>
              <a:rPr lang="en-US" sz="2400" i="1" dirty="0"/>
              <a:t>automobile</a:t>
            </a:r>
            <a:r>
              <a:rPr lang="en-US" sz="2400" dirty="0"/>
              <a:t> are synonyms; but are distinct dimensions</a:t>
            </a:r>
          </a:p>
          <a:p>
            <a:pPr marL="1143000" lvl="3"/>
            <a:r>
              <a:rPr lang="en-US" sz="2400" dirty="0"/>
              <a:t>a word with </a:t>
            </a:r>
            <a:r>
              <a:rPr lang="en-US" sz="2400" i="1" dirty="0"/>
              <a:t>car</a:t>
            </a:r>
            <a:r>
              <a:rPr lang="en-US" sz="2400" dirty="0"/>
              <a:t> as a neighbor and a word with </a:t>
            </a:r>
            <a:r>
              <a:rPr lang="en-US" sz="2400" i="1" dirty="0"/>
              <a:t>automobile</a:t>
            </a:r>
            <a:r>
              <a:rPr lang="en-US" sz="2400" dirty="0"/>
              <a:t> as a neighbor should be similar, but aren't</a:t>
            </a:r>
          </a:p>
          <a:p>
            <a:pPr lvl="1"/>
            <a:r>
              <a:rPr lang="en-US" sz="2800" b="1" dirty="0"/>
              <a:t>In practice, they work better</a:t>
            </a:r>
          </a:p>
          <a:p>
            <a:endParaRPr lang="en-US" sz="3200" dirty="0"/>
          </a:p>
        </p:txBody>
      </p:sp>
    </p:spTree>
    <p:extLst>
      <p:ext uri="{BB962C8B-B14F-4D97-AF65-F5344CB8AC3E}">
        <p14:creationId xmlns:p14="http://schemas.microsoft.com/office/powerpoint/2010/main" val="243685962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6960" y="286605"/>
            <a:ext cx="7543800" cy="1084996"/>
          </a:xfrm>
        </p:spPr>
        <p:txBody>
          <a:bodyPr/>
          <a:lstStyle/>
          <a:p>
            <a:r>
              <a:rPr lang="en-US" b="0" dirty="0"/>
              <a:t>Word2vec</a:t>
            </a:r>
          </a:p>
        </p:txBody>
      </p:sp>
      <p:sp>
        <p:nvSpPr>
          <p:cNvPr id="3" name="Content Placeholder 2"/>
          <p:cNvSpPr>
            <a:spLocks noGrp="1"/>
          </p:cNvSpPr>
          <p:nvPr>
            <p:ph idx="1"/>
          </p:nvPr>
        </p:nvSpPr>
        <p:spPr>
          <a:xfrm>
            <a:off x="2346960" y="1845734"/>
            <a:ext cx="8168641" cy="4555066"/>
          </a:xfrm>
        </p:spPr>
        <p:txBody>
          <a:bodyPr>
            <a:normAutofit/>
          </a:bodyPr>
          <a:lstStyle/>
          <a:p>
            <a:r>
              <a:rPr lang="en-US" sz="4400" dirty="0"/>
              <a:t>Popular embedding method</a:t>
            </a:r>
          </a:p>
          <a:p>
            <a:r>
              <a:rPr lang="en-US" sz="4400" dirty="0"/>
              <a:t>Very fast to train</a:t>
            </a:r>
          </a:p>
          <a:p>
            <a:r>
              <a:rPr lang="en-US" sz="4400" dirty="0"/>
              <a:t>Code available on the web</a:t>
            </a:r>
          </a:p>
          <a:p>
            <a:r>
              <a:rPr lang="en-US" sz="4400" dirty="0"/>
              <a:t>Idea: </a:t>
            </a:r>
            <a:r>
              <a:rPr lang="en-US" sz="4400" b="1" dirty="0"/>
              <a:t>predict</a:t>
            </a:r>
            <a:r>
              <a:rPr lang="en-US" sz="4400" dirty="0"/>
              <a:t> rather than </a:t>
            </a:r>
            <a:r>
              <a:rPr lang="en-US" sz="4400" b="1" dirty="0"/>
              <a:t>count </a:t>
            </a:r>
          </a:p>
        </p:txBody>
      </p:sp>
    </p:spTree>
    <p:extLst>
      <p:ext uri="{BB962C8B-B14F-4D97-AF65-F5344CB8AC3E}">
        <p14:creationId xmlns:p14="http://schemas.microsoft.com/office/powerpoint/2010/main" val="14470037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6960" y="286605"/>
            <a:ext cx="7543800" cy="1237396"/>
          </a:xfrm>
        </p:spPr>
        <p:txBody>
          <a:bodyPr/>
          <a:lstStyle/>
          <a:p>
            <a:r>
              <a:rPr lang="en-US" dirty="0"/>
              <a:t>Word2vec</a:t>
            </a:r>
          </a:p>
        </p:txBody>
      </p:sp>
      <p:sp>
        <p:nvSpPr>
          <p:cNvPr id="3" name="Content Placeholder 2"/>
          <p:cNvSpPr>
            <a:spLocks noGrp="1"/>
          </p:cNvSpPr>
          <p:nvPr>
            <p:ph idx="1"/>
          </p:nvPr>
        </p:nvSpPr>
        <p:spPr>
          <a:xfrm>
            <a:off x="1874519" y="1361640"/>
            <a:ext cx="8016241" cy="5012266"/>
          </a:xfrm>
        </p:spPr>
        <p:txBody>
          <a:bodyPr>
            <a:normAutofit/>
          </a:bodyPr>
          <a:lstStyle/>
          <a:p>
            <a:pPr lvl="1"/>
            <a:r>
              <a:rPr lang="en-US" sz="4000" dirty="0"/>
              <a:t>Instead of </a:t>
            </a:r>
            <a:r>
              <a:rPr lang="en-US" sz="4000" b="1" dirty="0"/>
              <a:t>counting</a:t>
            </a:r>
            <a:r>
              <a:rPr lang="en-US" sz="4000" dirty="0"/>
              <a:t> how often each word </a:t>
            </a:r>
            <a:r>
              <a:rPr lang="en-US" sz="4000" i="1" dirty="0"/>
              <a:t>w</a:t>
            </a:r>
            <a:r>
              <a:rPr lang="en-US" sz="4000" dirty="0"/>
              <a:t> occurs near "</a:t>
            </a:r>
            <a:r>
              <a:rPr lang="en-US" sz="4000" i="1" dirty="0"/>
              <a:t>apricot"</a:t>
            </a:r>
          </a:p>
          <a:p>
            <a:pPr lvl="1"/>
            <a:r>
              <a:rPr lang="en-US" sz="4000" dirty="0"/>
              <a:t>Train a classifier on a binary </a:t>
            </a:r>
            <a:r>
              <a:rPr lang="en-US" sz="4000" b="1" dirty="0"/>
              <a:t>prediction</a:t>
            </a:r>
            <a:r>
              <a:rPr lang="en-US" sz="4000" dirty="0"/>
              <a:t> task:</a:t>
            </a:r>
          </a:p>
          <a:p>
            <a:pPr lvl="2"/>
            <a:r>
              <a:rPr lang="en-US" sz="3200" dirty="0"/>
              <a:t>Is </a:t>
            </a:r>
            <a:r>
              <a:rPr lang="en-US" sz="3200" i="1" dirty="0"/>
              <a:t>w </a:t>
            </a:r>
            <a:r>
              <a:rPr lang="en-US" sz="3200" dirty="0"/>
              <a:t>likely to show up near "</a:t>
            </a:r>
            <a:r>
              <a:rPr lang="en-US" sz="3200" i="1" dirty="0"/>
              <a:t>apricot"</a:t>
            </a:r>
            <a:r>
              <a:rPr lang="en-US" sz="3200" dirty="0"/>
              <a:t>?</a:t>
            </a:r>
          </a:p>
          <a:p>
            <a:pPr lvl="1"/>
            <a:endParaRPr lang="en-US" sz="3600" dirty="0"/>
          </a:p>
          <a:p>
            <a:pPr lvl="1"/>
            <a:r>
              <a:rPr lang="en-US" sz="3600" dirty="0"/>
              <a:t>We don’t actually care about this task</a:t>
            </a:r>
          </a:p>
          <a:p>
            <a:pPr lvl="2"/>
            <a:r>
              <a:rPr lang="en-US" sz="3200" dirty="0"/>
              <a:t>But we'll take the learned classifier weights as the word </a:t>
            </a:r>
            <a:r>
              <a:rPr lang="en-US" sz="3200" dirty="0" err="1"/>
              <a:t>embeddings</a:t>
            </a:r>
            <a:endParaRPr lang="en-US" sz="3200" dirty="0"/>
          </a:p>
          <a:p>
            <a:endParaRPr lang="en-US" dirty="0"/>
          </a:p>
        </p:txBody>
      </p:sp>
    </p:spTree>
    <p:extLst>
      <p:ext uri="{BB962C8B-B14F-4D97-AF65-F5344CB8AC3E}">
        <p14:creationId xmlns:p14="http://schemas.microsoft.com/office/powerpoint/2010/main" val="1953869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A940472-79BA-A447-9ECC-EDE5274BBB10}"/>
              </a:ext>
            </a:extLst>
          </p:cNvPr>
          <p:cNvSpPr>
            <a:spLocks noGrp="1"/>
          </p:cNvSpPr>
          <p:nvPr>
            <p:ph type="title"/>
          </p:nvPr>
        </p:nvSpPr>
        <p:spPr>
          <a:xfrm>
            <a:off x="2057401" y="760738"/>
            <a:ext cx="7819789" cy="610862"/>
          </a:xfrm>
        </p:spPr>
        <p:txBody>
          <a:bodyPr>
            <a:normAutofit fontScale="90000"/>
          </a:bodyPr>
          <a:lstStyle/>
          <a:p>
            <a:r>
              <a:rPr lang="en-US" dirty="0"/>
              <a:t>Brilliant insight: Use running text as implicitly supervised training data!</a:t>
            </a:r>
          </a:p>
        </p:txBody>
      </p:sp>
      <p:sp>
        <p:nvSpPr>
          <p:cNvPr id="3" name="Content Placeholder 2">
            <a:extLst>
              <a:ext uri="{FF2B5EF4-FFF2-40B4-BE49-F238E27FC236}">
                <a16:creationId xmlns="" xmlns:a16="http://schemas.microsoft.com/office/drawing/2014/main" id="{853E27B6-F21E-174C-B5D3-2D10632EC8BE}"/>
              </a:ext>
            </a:extLst>
          </p:cNvPr>
          <p:cNvSpPr>
            <a:spLocks noGrp="1"/>
          </p:cNvSpPr>
          <p:nvPr>
            <p:ph idx="1"/>
          </p:nvPr>
        </p:nvSpPr>
        <p:spPr>
          <a:xfrm>
            <a:off x="2057402" y="1845734"/>
            <a:ext cx="8713692" cy="4402666"/>
          </a:xfrm>
        </p:spPr>
        <p:txBody>
          <a:bodyPr>
            <a:normAutofit/>
          </a:bodyPr>
          <a:lstStyle/>
          <a:p>
            <a:pPr marL="460375" indent="-287338"/>
            <a:r>
              <a:rPr lang="en-US" sz="3200" dirty="0"/>
              <a:t>A word </a:t>
            </a:r>
            <a:r>
              <a:rPr lang="en-US" sz="3200" i="1" dirty="0"/>
              <a:t>s </a:t>
            </a:r>
            <a:r>
              <a:rPr lang="en-US" sz="3200" dirty="0"/>
              <a:t>near </a:t>
            </a:r>
            <a:r>
              <a:rPr lang="en-US" sz="3200" i="1" dirty="0"/>
              <a:t>apricot </a:t>
            </a:r>
          </a:p>
          <a:p>
            <a:pPr marL="752983" lvl="1" indent="-287338"/>
            <a:r>
              <a:rPr lang="en-US" sz="3000" dirty="0"/>
              <a:t>Acts as gold ‘correct answer’ to the question </a:t>
            </a:r>
          </a:p>
          <a:p>
            <a:pPr marL="752983" lvl="1" indent="-287338"/>
            <a:r>
              <a:rPr lang="en-US" sz="3000" dirty="0"/>
              <a:t>“Is word </a:t>
            </a:r>
            <a:r>
              <a:rPr lang="en-US" sz="3000" i="1" dirty="0"/>
              <a:t>w </a:t>
            </a:r>
            <a:r>
              <a:rPr lang="en-US" sz="3000" dirty="0"/>
              <a:t>likely to show up near </a:t>
            </a:r>
            <a:r>
              <a:rPr lang="en-US" sz="3000" i="1" dirty="0"/>
              <a:t>apricot</a:t>
            </a:r>
            <a:r>
              <a:rPr lang="en-US" sz="3000" dirty="0"/>
              <a:t>?” </a:t>
            </a:r>
          </a:p>
          <a:p>
            <a:pPr marL="460375" indent="-287338"/>
            <a:r>
              <a:rPr lang="en-US" sz="3200" dirty="0"/>
              <a:t>No need for hand-labeled supervision</a:t>
            </a:r>
          </a:p>
          <a:p>
            <a:pPr marL="752983" lvl="1" indent="-287338"/>
            <a:endParaRPr lang="en-US" sz="3000" b="1" dirty="0"/>
          </a:p>
          <a:p>
            <a:endParaRPr lang="en-US" dirty="0"/>
          </a:p>
        </p:txBody>
      </p:sp>
    </p:spTree>
    <p:extLst>
      <p:ext uri="{BB962C8B-B14F-4D97-AF65-F5344CB8AC3E}">
        <p14:creationId xmlns:p14="http://schemas.microsoft.com/office/powerpoint/2010/main" val="3196868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Word2Vec: </a:t>
            </a:r>
            <a:r>
              <a:rPr lang="en-US" b="1" dirty="0"/>
              <a:t>Skip-Gram</a:t>
            </a:r>
            <a:r>
              <a:rPr lang="en-US" b="0" dirty="0"/>
              <a:t> Task</a:t>
            </a:r>
          </a:p>
        </p:txBody>
      </p:sp>
      <p:sp>
        <p:nvSpPr>
          <p:cNvPr id="3" name="Content Placeholder 2"/>
          <p:cNvSpPr>
            <a:spLocks noGrp="1"/>
          </p:cNvSpPr>
          <p:nvPr>
            <p:ph idx="1"/>
          </p:nvPr>
        </p:nvSpPr>
        <p:spPr>
          <a:xfrm>
            <a:off x="945775" y="1385046"/>
            <a:ext cx="10094259" cy="5136777"/>
          </a:xfrm>
        </p:spPr>
        <p:txBody>
          <a:bodyPr>
            <a:noAutofit/>
          </a:bodyPr>
          <a:lstStyle/>
          <a:p>
            <a:r>
              <a:rPr lang="en-US" dirty="0"/>
              <a:t>Word2vec provides a variety of options. Let's do</a:t>
            </a:r>
          </a:p>
          <a:p>
            <a:pPr lvl="1"/>
            <a:r>
              <a:rPr lang="en-US" sz="2600" dirty="0"/>
              <a:t> "skip-gram with negative sampling" (SGNS</a:t>
            </a:r>
            <a:r>
              <a:rPr lang="en-US" sz="2600" dirty="0" smtClean="0"/>
              <a:t>)</a:t>
            </a:r>
          </a:p>
          <a:p>
            <a:r>
              <a:rPr lang="en-US" sz="3000" dirty="0" smtClean="0"/>
              <a:t>Skip-Gram Algorithm</a:t>
            </a:r>
          </a:p>
          <a:p>
            <a:pPr marL="514350" indent="-514350">
              <a:buFont typeface="+mj-lt"/>
              <a:buAutoNum type="arabicPeriod"/>
            </a:pPr>
            <a:r>
              <a:rPr lang="en-US" sz="3200" dirty="0"/>
              <a:t>Treat the target word and a neighboring context word as positive examples.</a:t>
            </a:r>
          </a:p>
          <a:p>
            <a:pPr marL="514350" indent="-514350">
              <a:buFont typeface="+mj-lt"/>
              <a:buAutoNum type="arabicPeriod"/>
            </a:pPr>
            <a:r>
              <a:rPr lang="en-US" sz="3200" dirty="0"/>
              <a:t>Randomly sample other words in the lexicon to get negative samples</a:t>
            </a:r>
          </a:p>
          <a:p>
            <a:pPr marL="514350" indent="-514350">
              <a:buFont typeface="+mj-lt"/>
              <a:buAutoNum type="arabicPeriod"/>
            </a:pPr>
            <a:r>
              <a:rPr lang="en-US" sz="3200" dirty="0"/>
              <a:t>Use logistic regression to train a classifier to distinguish those two cases</a:t>
            </a:r>
          </a:p>
          <a:p>
            <a:pPr marL="514350" indent="-514350">
              <a:buFont typeface="+mj-lt"/>
              <a:buAutoNum type="arabicPeriod"/>
            </a:pPr>
            <a:r>
              <a:rPr lang="en-US" sz="3200" dirty="0"/>
              <a:t>Use the weights as the </a:t>
            </a:r>
            <a:r>
              <a:rPr lang="en-US" sz="3200" dirty="0" err="1"/>
              <a:t>embeddings</a:t>
            </a:r>
            <a:endParaRPr lang="en-US" sz="3200" dirty="0"/>
          </a:p>
          <a:p>
            <a:pPr lvl="1"/>
            <a:endParaRPr lang="en-US" sz="2600" dirty="0"/>
          </a:p>
        </p:txBody>
      </p:sp>
    </p:spTree>
    <p:extLst>
      <p:ext uri="{BB962C8B-B14F-4D97-AF65-F5344CB8AC3E}">
        <p14:creationId xmlns:p14="http://schemas.microsoft.com/office/powerpoint/2010/main" val="3910505715"/>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508934"/>
          </a:xfrm>
        </p:spPr>
        <p:txBody>
          <a:bodyPr>
            <a:normAutofit fontScale="90000"/>
          </a:bodyPr>
          <a:lstStyle/>
          <a:p>
            <a:r>
              <a:rPr lang="en-US" b="0" dirty="0"/>
              <a:t>Skip-Gram Training Data</a:t>
            </a:r>
          </a:p>
        </p:txBody>
      </p:sp>
      <p:sp>
        <p:nvSpPr>
          <p:cNvPr id="3" name="Content Placeholder 2"/>
          <p:cNvSpPr>
            <a:spLocks noGrp="1"/>
          </p:cNvSpPr>
          <p:nvPr>
            <p:ph idx="1"/>
          </p:nvPr>
        </p:nvSpPr>
        <p:spPr>
          <a:xfrm>
            <a:off x="838200" y="913187"/>
            <a:ext cx="10515600" cy="1588713"/>
          </a:xfrm>
        </p:spPr>
        <p:txBody>
          <a:bodyPr>
            <a:normAutofit/>
          </a:bodyPr>
          <a:lstStyle/>
          <a:p>
            <a:r>
              <a:rPr lang="en-US" sz="3200" dirty="0"/>
              <a:t>Training sentence:</a:t>
            </a:r>
          </a:p>
          <a:p>
            <a:r>
              <a:rPr lang="en-US" dirty="0">
                <a:solidFill>
                  <a:schemeClr val="bg1">
                    <a:lumMod val="65000"/>
                  </a:schemeClr>
                </a:solidFill>
              </a:rPr>
              <a:t>... lemon, a </a:t>
            </a:r>
            <a:r>
              <a:rPr lang="en-US" dirty="0">
                <a:solidFill>
                  <a:srgbClr val="0000FF"/>
                </a:solidFill>
              </a:rPr>
              <a:t>tablespoon of </a:t>
            </a:r>
            <a:r>
              <a:rPr lang="en-US" b="1" dirty="0">
                <a:solidFill>
                  <a:srgbClr val="FF0066"/>
                </a:solidFill>
              </a:rPr>
              <a:t>apricot</a:t>
            </a:r>
            <a:r>
              <a:rPr lang="en-US" dirty="0">
                <a:solidFill>
                  <a:srgbClr val="0000FF"/>
                </a:solidFill>
              </a:rPr>
              <a:t> jam   a</a:t>
            </a:r>
            <a:r>
              <a:rPr lang="en-US" dirty="0"/>
              <a:t>   </a:t>
            </a:r>
            <a:r>
              <a:rPr lang="en-US" dirty="0">
                <a:solidFill>
                  <a:schemeClr val="bg1">
                    <a:lumMod val="65000"/>
                  </a:schemeClr>
                </a:solidFill>
              </a:rPr>
              <a:t>pinch ... </a:t>
            </a:r>
          </a:p>
          <a:p>
            <a:r>
              <a:rPr lang="en-US" dirty="0">
                <a:solidFill>
                  <a:schemeClr val="bg1">
                    <a:lumMod val="65000"/>
                  </a:schemeClr>
                </a:solidFill>
              </a:rPr>
              <a:t>                         </a:t>
            </a:r>
            <a:r>
              <a:rPr lang="en-US" dirty="0">
                <a:solidFill>
                  <a:srgbClr val="0000FF"/>
                </a:solidFill>
              </a:rPr>
              <a:t>c1            c2   </a:t>
            </a:r>
            <a:r>
              <a:rPr lang="en-US" dirty="0">
                <a:solidFill>
                  <a:srgbClr val="C00000"/>
                </a:solidFill>
              </a:rPr>
              <a:t>target</a:t>
            </a:r>
            <a:r>
              <a:rPr lang="en-US" dirty="0">
                <a:solidFill>
                  <a:schemeClr val="bg1">
                    <a:lumMod val="65000"/>
                  </a:schemeClr>
                </a:solidFill>
              </a:rPr>
              <a:t>  </a:t>
            </a:r>
            <a:r>
              <a:rPr lang="en-US" dirty="0">
                <a:solidFill>
                  <a:srgbClr val="0000FF"/>
                </a:solidFill>
              </a:rPr>
              <a:t>c3    c4</a:t>
            </a:r>
          </a:p>
          <a:p>
            <a:endParaRPr lang="en-US" sz="3200" dirty="0"/>
          </a:p>
        </p:txBody>
      </p:sp>
      <p:sp>
        <p:nvSpPr>
          <p:cNvPr id="5" name="TextBox 4">
            <a:extLst>
              <a:ext uri="{FF2B5EF4-FFF2-40B4-BE49-F238E27FC236}">
                <a16:creationId xmlns="" xmlns:a16="http://schemas.microsoft.com/office/drawing/2014/main" id="{35BF3B17-D3CC-D947-AFB2-4BB69E8F44CA}"/>
              </a:ext>
            </a:extLst>
          </p:cNvPr>
          <p:cNvSpPr txBox="1"/>
          <p:nvPr/>
        </p:nvSpPr>
        <p:spPr>
          <a:xfrm>
            <a:off x="990600" y="2434665"/>
            <a:ext cx="10210800" cy="523220"/>
          </a:xfrm>
          <a:prstGeom prst="rect">
            <a:avLst/>
          </a:prstGeom>
          <a:noFill/>
        </p:spPr>
        <p:txBody>
          <a:bodyPr wrap="square" rtlCol="0">
            <a:spAutoFit/>
          </a:bodyPr>
          <a:lstStyle/>
          <a:p>
            <a:r>
              <a:rPr lang="en-US" sz="2800" dirty="0" err="1"/>
              <a:t>Asssume</a:t>
            </a:r>
            <a:r>
              <a:rPr lang="en-US" sz="2800" dirty="0"/>
              <a:t> context words are those in +/- 2 word window</a:t>
            </a:r>
          </a:p>
        </p:txBody>
      </p:sp>
      <p:sp>
        <p:nvSpPr>
          <p:cNvPr id="7" name="Title 1"/>
          <p:cNvSpPr txBox="1">
            <a:spLocks/>
          </p:cNvSpPr>
          <p:nvPr/>
        </p:nvSpPr>
        <p:spPr>
          <a:xfrm>
            <a:off x="990600" y="2926473"/>
            <a:ext cx="7543800" cy="5303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smtClean="0"/>
              <a:t>Skip-Gram Goal</a:t>
            </a:r>
            <a:endParaRPr lang="en-US" sz="3200" dirty="0"/>
          </a:p>
        </p:txBody>
      </p:sp>
      <p:sp>
        <p:nvSpPr>
          <p:cNvPr id="8" name="Content Placeholder 2"/>
          <p:cNvSpPr txBox="1">
            <a:spLocks/>
          </p:cNvSpPr>
          <p:nvPr/>
        </p:nvSpPr>
        <p:spPr>
          <a:xfrm>
            <a:off x="990600" y="3392146"/>
            <a:ext cx="9753600" cy="40233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400"/>
              </a:spcAft>
            </a:pPr>
            <a:r>
              <a:rPr lang="en-US" sz="3000" dirty="0" smtClean="0"/>
              <a:t>Given a tuple (</a:t>
            </a:r>
            <a:r>
              <a:rPr lang="en-US" sz="3000" dirty="0" err="1" smtClean="0"/>
              <a:t>t,c</a:t>
            </a:r>
            <a:r>
              <a:rPr lang="en-US" sz="3000" dirty="0" smtClean="0"/>
              <a:t>)  = target, context</a:t>
            </a:r>
          </a:p>
          <a:p>
            <a:pPr lvl="1"/>
            <a:r>
              <a:rPr lang="en-US" sz="3000" dirty="0" smtClean="0"/>
              <a:t>(</a:t>
            </a:r>
            <a:r>
              <a:rPr lang="en-US" sz="3000" i="1" dirty="0" smtClean="0">
                <a:solidFill>
                  <a:srgbClr val="C00000"/>
                </a:solidFill>
              </a:rPr>
              <a:t>apricot</a:t>
            </a:r>
            <a:r>
              <a:rPr lang="en-US" sz="3000" i="1" dirty="0" smtClean="0"/>
              <a:t>, </a:t>
            </a:r>
            <a:r>
              <a:rPr lang="en-US" sz="3000" i="1" dirty="0" smtClean="0">
                <a:solidFill>
                  <a:srgbClr val="0000FF"/>
                </a:solidFill>
              </a:rPr>
              <a:t>jam</a:t>
            </a:r>
            <a:r>
              <a:rPr lang="en-US" sz="3000" dirty="0" smtClean="0"/>
              <a:t>)</a:t>
            </a:r>
          </a:p>
          <a:p>
            <a:pPr lvl="1"/>
            <a:r>
              <a:rPr lang="en-US" sz="3000" dirty="0" smtClean="0"/>
              <a:t>(</a:t>
            </a:r>
            <a:r>
              <a:rPr lang="en-US" sz="3000" i="1" dirty="0" smtClean="0">
                <a:solidFill>
                  <a:srgbClr val="C00000"/>
                </a:solidFill>
              </a:rPr>
              <a:t>apricot</a:t>
            </a:r>
            <a:r>
              <a:rPr lang="en-US" sz="3000" i="1" dirty="0" smtClean="0"/>
              <a:t>, </a:t>
            </a:r>
            <a:r>
              <a:rPr lang="en-US" sz="3000" i="1" dirty="0" smtClean="0">
                <a:solidFill>
                  <a:srgbClr val="0000FF"/>
                </a:solidFill>
              </a:rPr>
              <a:t>aardvark</a:t>
            </a:r>
            <a:r>
              <a:rPr lang="en-US" sz="3000" dirty="0" smtClean="0"/>
              <a:t>)</a:t>
            </a:r>
          </a:p>
          <a:p>
            <a:r>
              <a:rPr lang="en-US" sz="3000" dirty="0" smtClean="0"/>
              <a:t>Return probability that c is a real context word:</a:t>
            </a:r>
          </a:p>
          <a:p>
            <a:r>
              <a:rPr lang="en-US" sz="3000" dirty="0" smtClean="0"/>
              <a:t>P(+|</a:t>
            </a:r>
            <a:r>
              <a:rPr lang="en-US" sz="3000" dirty="0" err="1" smtClean="0"/>
              <a:t>t,c</a:t>
            </a:r>
            <a:r>
              <a:rPr lang="en-US" sz="3000" dirty="0" smtClean="0"/>
              <a:t>)</a:t>
            </a:r>
          </a:p>
          <a:p>
            <a:r>
              <a:rPr lang="en-US" sz="3000" i="1" dirty="0" smtClean="0"/>
              <a:t>P</a:t>
            </a:r>
            <a:r>
              <a:rPr lang="en-US" sz="3000" dirty="0" smtClean="0"/>
              <a:t>(−|</a:t>
            </a:r>
            <a:r>
              <a:rPr lang="en-US" sz="3000" i="1" dirty="0" err="1" smtClean="0"/>
              <a:t>t</a:t>
            </a:r>
            <a:r>
              <a:rPr lang="en-US" sz="3000" dirty="0" err="1" smtClean="0"/>
              <a:t>,</a:t>
            </a:r>
            <a:r>
              <a:rPr lang="en-US" sz="3000" i="1" dirty="0" err="1" smtClean="0"/>
              <a:t>c</a:t>
            </a:r>
            <a:r>
              <a:rPr lang="en-US" sz="3000" dirty="0" smtClean="0"/>
              <a:t>) = 1−</a:t>
            </a:r>
            <a:r>
              <a:rPr lang="en-US" sz="3000" i="1" dirty="0" smtClean="0"/>
              <a:t>P</a:t>
            </a:r>
            <a:r>
              <a:rPr lang="en-US" sz="3000" dirty="0" smtClean="0"/>
              <a:t>(+|</a:t>
            </a:r>
            <a:r>
              <a:rPr lang="en-US" sz="3000" i="1" dirty="0" err="1" smtClean="0"/>
              <a:t>t</a:t>
            </a:r>
            <a:r>
              <a:rPr lang="en-US" sz="3000" dirty="0" err="1" smtClean="0"/>
              <a:t>,</a:t>
            </a:r>
            <a:r>
              <a:rPr lang="en-US" sz="3000" i="1" dirty="0" err="1" smtClean="0"/>
              <a:t>c</a:t>
            </a:r>
            <a:r>
              <a:rPr lang="en-US" sz="3000" dirty="0" smtClean="0"/>
              <a:t>)</a:t>
            </a:r>
            <a:endParaRPr lang="en-US" sz="3000" dirty="0"/>
          </a:p>
        </p:txBody>
      </p:sp>
    </p:spTree>
    <p:extLst>
      <p:ext uri="{BB962C8B-B14F-4D97-AF65-F5344CB8AC3E}">
        <p14:creationId xmlns:p14="http://schemas.microsoft.com/office/powerpoint/2010/main" val="2078505646"/>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B163D9D-DF6A-A74D-9A7B-B9CC8A70717A}"/>
              </a:ext>
            </a:extLst>
          </p:cNvPr>
          <p:cNvSpPr>
            <a:spLocks noGrp="1"/>
          </p:cNvSpPr>
          <p:nvPr>
            <p:ph type="title"/>
          </p:nvPr>
        </p:nvSpPr>
        <p:spPr/>
        <p:txBody>
          <a:bodyPr/>
          <a:lstStyle/>
          <a:p>
            <a:r>
              <a:rPr lang="en-US" dirty="0"/>
              <a:t>How to compute p(+|</a:t>
            </a:r>
            <a:r>
              <a:rPr lang="en-US" dirty="0" err="1"/>
              <a:t>t,c</a:t>
            </a:r>
            <a:r>
              <a:rPr lang="en-US" dirty="0"/>
              <a:t>)?</a:t>
            </a:r>
          </a:p>
        </p:txBody>
      </p:sp>
      <p:sp>
        <p:nvSpPr>
          <p:cNvPr id="3" name="Content Placeholder 2">
            <a:extLst>
              <a:ext uri="{FF2B5EF4-FFF2-40B4-BE49-F238E27FC236}">
                <a16:creationId xmlns="" xmlns:a16="http://schemas.microsoft.com/office/drawing/2014/main" id="{FF5E4F3A-A530-C44F-941F-6816ADC957BE}"/>
              </a:ext>
            </a:extLst>
          </p:cNvPr>
          <p:cNvSpPr>
            <a:spLocks noGrp="1"/>
          </p:cNvSpPr>
          <p:nvPr>
            <p:ph idx="1"/>
          </p:nvPr>
        </p:nvSpPr>
        <p:spPr>
          <a:xfrm>
            <a:off x="838200" y="1519518"/>
            <a:ext cx="10515600" cy="5029200"/>
          </a:xfrm>
        </p:spPr>
        <p:txBody>
          <a:bodyPr>
            <a:normAutofit fontScale="92500" lnSpcReduction="20000"/>
          </a:bodyPr>
          <a:lstStyle/>
          <a:p>
            <a:r>
              <a:rPr lang="en-US" sz="3200" dirty="0" smtClean="0"/>
              <a:t>Intuition - </a:t>
            </a:r>
            <a:r>
              <a:rPr lang="en-US" sz="2800" dirty="0" smtClean="0"/>
              <a:t>Words </a:t>
            </a:r>
            <a:r>
              <a:rPr lang="en-US" sz="2800" dirty="0"/>
              <a:t>are likely to appear near similar </a:t>
            </a:r>
            <a:r>
              <a:rPr lang="en-US" sz="2800" dirty="0" smtClean="0"/>
              <a:t>words</a:t>
            </a:r>
          </a:p>
          <a:p>
            <a:r>
              <a:rPr lang="en-US" dirty="0"/>
              <a:t>The intuition of the </a:t>
            </a:r>
            <a:r>
              <a:rPr lang="en-US" dirty="0" err="1" smtClean="0"/>
              <a:t>skipgram</a:t>
            </a:r>
            <a:r>
              <a:rPr lang="en-US" dirty="0" smtClean="0"/>
              <a:t> model </a:t>
            </a:r>
            <a:r>
              <a:rPr lang="en-US" dirty="0"/>
              <a:t>is to base this probability on similarity: a word is likely to occur </a:t>
            </a:r>
            <a:r>
              <a:rPr lang="en-US" dirty="0" smtClean="0"/>
              <a:t>near the </a:t>
            </a:r>
            <a:r>
              <a:rPr lang="en-US" dirty="0"/>
              <a:t>target if its embedding is similar to the target embedding. </a:t>
            </a:r>
            <a:endParaRPr lang="en-US" dirty="0" smtClean="0"/>
          </a:p>
          <a:p>
            <a:r>
              <a:rPr lang="en-US" dirty="0" smtClean="0"/>
              <a:t>How </a:t>
            </a:r>
            <a:r>
              <a:rPr lang="en-US" dirty="0"/>
              <a:t>can we </a:t>
            </a:r>
            <a:r>
              <a:rPr lang="en-US" dirty="0" smtClean="0"/>
              <a:t>compute similarity </a:t>
            </a:r>
            <a:r>
              <a:rPr lang="en-US" dirty="0"/>
              <a:t>between </a:t>
            </a:r>
            <a:r>
              <a:rPr lang="en-US" dirty="0" err="1"/>
              <a:t>embeddings</a:t>
            </a:r>
            <a:r>
              <a:rPr lang="en-US" dirty="0"/>
              <a:t>? Recall that two vectors are similar if they have </a:t>
            </a:r>
            <a:r>
              <a:rPr lang="en-US" dirty="0" smtClean="0"/>
              <a:t>a high </a:t>
            </a:r>
            <a:r>
              <a:rPr lang="en-US" dirty="0"/>
              <a:t>dot </a:t>
            </a:r>
            <a:r>
              <a:rPr lang="en-US" dirty="0" smtClean="0"/>
              <a:t>product (cosine similarity is normalized dot product).</a:t>
            </a:r>
            <a:endParaRPr lang="en-US" sz="7200" dirty="0"/>
          </a:p>
          <a:p>
            <a:pPr lvl="1"/>
            <a:r>
              <a:rPr lang="en-US" sz="2800" dirty="0"/>
              <a:t>Model similarity with dot-product!</a:t>
            </a:r>
          </a:p>
          <a:p>
            <a:pPr lvl="1"/>
            <a:r>
              <a:rPr lang="en-US" sz="2800" dirty="0"/>
              <a:t>Similarity(</a:t>
            </a:r>
            <a:r>
              <a:rPr lang="en-US" sz="2800" dirty="0" err="1"/>
              <a:t>t,c</a:t>
            </a:r>
            <a:r>
              <a:rPr lang="en-US" sz="2800" dirty="0"/>
              <a:t>)  ∝ t</a:t>
            </a:r>
            <a:r>
              <a:rPr lang="en-US" sz="2800" baseline="-25000" dirty="0"/>
              <a:t> </a:t>
            </a:r>
            <a:r>
              <a:rPr lang="en-US" sz="2800" dirty="0"/>
              <a:t>∙ c</a:t>
            </a:r>
            <a:endParaRPr lang="en-US" sz="2800" baseline="-25000" dirty="0"/>
          </a:p>
          <a:p>
            <a:r>
              <a:rPr lang="en-US" sz="3400" i="1" dirty="0"/>
              <a:t>Problem:</a:t>
            </a:r>
          </a:p>
          <a:p>
            <a:pPr lvl="1"/>
            <a:r>
              <a:rPr lang="en-US" sz="3200" i="1" dirty="0"/>
              <a:t>Dot product is not a probability!</a:t>
            </a:r>
          </a:p>
          <a:p>
            <a:pPr lvl="2"/>
            <a:r>
              <a:rPr lang="en-US" sz="2800" i="1" dirty="0"/>
              <a:t>(Neither is cosine)</a:t>
            </a:r>
          </a:p>
          <a:p>
            <a:pPr marL="384048" lvl="2" indent="0">
              <a:buNone/>
            </a:pPr>
            <a:r>
              <a:rPr lang="en-US" sz="2800" i="1" dirty="0"/>
              <a:t>	 </a:t>
            </a:r>
            <a:r>
              <a:rPr lang="en-US" sz="2800" dirty="0"/>
              <a:t> </a:t>
            </a:r>
          </a:p>
          <a:p>
            <a:pPr lvl="1"/>
            <a:endParaRPr lang="en-US" dirty="0"/>
          </a:p>
        </p:txBody>
      </p:sp>
    </p:spTree>
    <p:extLst>
      <p:ext uri="{BB962C8B-B14F-4D97-AF65-F5344CB8AC3E}">
        <p14:creationId xmlns:p14="http://schemas.microsoft.com/office/powerpoint/2010/main" val="3099681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1026"/>
          <p:cNvSpPr>
            <a:spLocks noGrp="1" noChangeArrowheads="1"/>
          </p:cNvSpPr>
          <p:nvPr>
            <p:ph type="title"/>
          </p:nvPr>
        </p:nvSpPr>
        <p:spPr>
          <a:xfrm>
            <a:off x="3200400" y="304800"/>
            <a:ext cx="7772400" cy="685800"/>
          </a:xfrm>
        </p:spPr>
        <p:txBody>
          <a:bodyPr>
            <a:normAutofit fontScale="90000"/>
          </a:bodyPr>
          <a:lstStyle/>
          <a:p>
            <a:r>
              <a:rPr lang="en-US" altLang="en-US"/>
              <a:t>“Search” versus “Discover”</a:t>
            </a:r>
          </a:p>
        </p:txBody>
      </p:sp>
      <p:sp>
        <p:nvSpPr>
          <p:cNvPr id="229379" name="Rectangle 1027"/>
          <p:cNvSpPr>
            <a:spLocks noChangeArrowheads="1"/>
          </p:cNvSpPr>
          <p:nvPr/>
        </p:nvSpPr>
        <p:spPr bwMode="auto">
          <a:xfrm>
            <a:off x="6817658" y="2900082"/>
            <a:ext cx="1981200" cy="946150"/>
          </a:xfrm>
          <a:prstGeom prst="rect">
            <a:avLst/>
          </a:prstGeom>
          <a:solidFill>
            <a:schemeClr val="bg2"/>
          </a:solidFill>
          <a:ln>
            <a:noFill/>
          </a:ln>
          <a:effectLst/>
          <a:scene3d>
            <a:camera prst="legacyObliqueTopRight"/>
            <a:lightRig rig="legacyFlat3" dir="b"/>
          </a:scene3d>
          <a:sp3d extrusionH="430200" prstMaterial="legacyMatte">
            <a:bevelT w="13500" h="13500" prst="angle"/>
            <a:bevelB w="13500" h="13500" prst="angle"/>
            <a:extrusionClr>
              <a:schemeClr val="bg2"/>
            </a:extrusionClr>
            <a:contourClr>
              <a:schemeClr val="bg2"/>
            </a:contourClr>
          </a:sp3d>
          <a:extLst>
            <a:ext uri="{91240B29-F687-4F45-9708-019B960494DF}">
              <a14:hiddenLine xmlns:a14="http://schemas.microsoft.com/office/drawing/2010/main" w="25400">
                <a:no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flatTx/>
          </a:bodyPr>
          <a:lstStyle/>
          <a:p>
            <a:pPr algn="ctr" eaLnBrk="0" hangingPunct="0"/>
            <a:r>
              <a:rPr lang="en-US" altLang="en-US" sz="2800">
                <a:solidFill>
                  <a:srgbClr val="FFFFFF"/>
                </a:solidFill>
                <a:latin typeface="Arial" panose="020B0604020202020204" pitchFamily="34" charset="0"/>
              </a:rPr>
              <a:t>Data </a:t>
            </a:r>
          </a:p>
          <a:p>
            <a:pPr algn="ctr" eaLnBrk="0" hangingPunct="0"/>
            <a:r>
              <a:rPr lang="en-US" altLang="en-US" sz="2800">
                <a:solidFill>
                  <a:srgbClr val="FFFFFF"/>
                </a:solidFill>
                <a:latin typeface="Arial" panose="020B0604020202020204" pitchFamily="34" charset="0"/>
              </a:rPr>
              <a:t>Mining</a:t>
            </a:r>
          </a:p>
        </p:txBody>
      </p:sp>
      <p:sp>
        <p:nvSpPr>
          <p:cNvPr id="229380" name="Rectangle 1028"/>
          <p:cNvSpPr>
            <a:spLocks noChangeArrowheads="1"/>
          </p:cNvSpPr>
          <p:nvPr/>
        </p:nvSpPr>
        <p:spPr bwMode="auto">
          <a:xfrm>
            <a:off x="6817658" y="4347882"/>
            <a:ext cx="1981200" cy="946150"/>
          </a:xfrm>
          <a:prstGeom prst="rect">
            <a:avLst/>
          </a:prstGeom>
          <a:solidFill>
            <a:srgbClr val="FF3300"/>
          </a:solidFill>
          <a:ln>
            <a:noFill/>
          </a:ln>
          <a:effectLst/>
          <a:scene3d>
            <a:camera prst="legacyObliqueTopRight"/>
            <a:lightRig rig="legacyFlat3" dir="b"/>
          </a:scene3d>
          <a:sp3d extrusionH="430200" prstMaterial="legacyMatte">
            <a:bevelT w="13500" h="13500" prst="angle"/>
            <a:bevelB w="13500" h="13500" prst="angle"/>
            <a:extrusionClr>
              <a:srgbClr val="FF3300"/>
            </a:extrusionClr>
            <a:contourClr>
              <a:srgbClr val="FF3300"/>
            </a:contourClr>
          </a:sp3d>
          <a:extLst>
            <a:ext uri="{91240B29-F687-4F45-9708-019B960494DF}">
              <a14:hiddenLine xmlns:a14="http://schemas.microsoft.com/office/drawing/2010/main" w="25400">
                <a:no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flatTx/>
          </a:bodyPr>
          <a:lstStyle/>
          <a:p>
            <a:pPr algn="ctr" eaLnBrk="0" hangingPunct="0"/>
            <a:r>
              <a:rPr lang="en-US" altLang="en-US" sz="2800">
                <a:solidFill>
                  <a:srgbClr val="F7EECD"/>
                </a:solidFill>
                <a:latin typeface="Arial" panose="020B0604020202020204" pitchFamily="34" charset="0"/>
              </a:rPr>
              <a:t>Text </a:t>
            </a:r>
          </a:p>
          <a:p>
            <a:pPr algn="ctr" eaLnBrk="0" hangingPunct="0"/>
            <a:r>
              <a:rPr lang="en-US" altLang="en-US" sz="2800">
                <a:solidFill>
                  <a:srgbClr val="F7EECD"/>
                </a:solidFill>
                <a:latin typeface="Arial" panose="020B0604020202020204" pitchFamily="34" charset="0"/>
              </a:rPr>
              <a:t>Mining</a:t>
            </a:r>
          </a:p>
        </p:txBody>
      </p:sp>
      <p:sp>
        <p:nvSpPr>
          <p:cNvPr id="229381" name="Rectangle 1029"/>
          <p:cNvSpPr>
            <a:spLocks noChangeArrowheads="1"/>
          </p:cNvSpPr>
          <p:nvPr/>
        </p:nvSpPr>
        <p:spPr bwMode="auto">
          <a:xfrm>
            <a:off x="3769658" y="2900082"/>
            <a:ext cx="1981200" cy="946150"/>
          </a:xfrm>
          <a:prstGeom prst="rect">
            <a:avLst/>
          </a:prstGeom>
          <a:solidFill>
            <a:schemeClr val="bg2"/>
          </a:solidFill>
          <a:ln>
            <a:noFill/>
          </a:ln>
          <a:effectLst/>
          <a:scene3d>
            <a:camera prst="legacyObliqueTopRight"/>
            <a:lightRig rig="legacyFlat3" dir="b"/>
          </a:scene3d>
          <a:sp3d extrusionH="430200" prstMaterial="legacyMatte">
            <a:bevelT w="13500" h="13500" prst="angle"/>
            <a:bevelB w="13500" h="13500" prst="angle"/>
            <a:extrusionClr>
              <a:schemeClr val="bg2"/>
            </a:extrusionClr>
            <a:contourClr>
              <a:schemeClr val="bg2"/>
            </a:contourClr>
          </a:sp3d>
          <a:extLst>
            <a:ext uri="{91240B29-F687-4F45-9708-019B960494DF}">
              <a14:hiddenLine xmlns:a14="http://schemas.microsoft.com/office/drawing/2010/main" w="25400">
                <a:no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flatTx/>
          </a:bodyPr>
          <a:lstStyle/>
          <a:p>
            <a:pPr algn="ctr" eaLnBrk="0" hangingPunct="0"/>
            <a:r>
              <a:rPr lang="en-US" altLang="en-US" sz="2800">
                <a:solidFill>
                  <a:srgbClr val="FFFFFF"/>
                </a:solidFill>
                <a:latin typeface="Arial" panose="020B0604020202020204" pitchFamily="34" charset="0"/>
              </a:rPr>
              <a:t>Data</a:t>
            </a:r>
          </a:p>
          <a:p>
            <a:pPr algn="ctr" eaLnBrk="0" hangingPunct="0"/>
            <a:r>
              <a:rPr lang="en-US" altLang="en-US" sz="2800">
                <a:solidFill>
                  <a:srgbClr val="FFFFFF"/>
                </a:solidFill>
                <a:latin typeface="Arial" panose="020B0604020202020204" pitchFamily="34" charset="0"/>
              </a:rPr>
              <a:t>Retrieval</a:t>
            </a:r>
          </a:p>
        </p:txBody>
      </p:sp>
      <p:sp>
        <p:nvSpPr>
          <p:cNvPr id="229382" name="Rectangle 1030"/>
          <p:cNvSpPr>
            <a:spLocks noChangeArrowheads="1"/>
          </p:cNvSpPr>
          <p:nvPr/>
        </p:nvSpPr>
        <p:spPr bwMode="auto">
          <a:xfrm>
            <a:off x="3769659" y="4347882"/>
            <a:ext cx="1966913" cy="946150"/>
          </a:xfrm>
          <a:prstGeom prst="rect">
            <a:avLst/>
          </a:prstGeom>
          <a:solidFill>
            <a:schemeClr val="bg2"/>
          </a:solidFill>
          <a:ln>
            <a:noFill/>
          </a:ln>
          <a:effectLst/>
          <a:scene3d>
            <a:camera prst="legacyObliqueTopRight"/>
            <a:lightRig rig="legacyFlat3" dir="b"/>
          </a:scene3d>
          <a:sp3d extrusionH="430200" prstMaterial="legacyMatte">
            <a:bevelT w="13500" h="13500" prst="angle"/>
            <a:bevelB w="13500" h="13500" prst="angle"/>
            <a:extrusionClr>
              <a:schemeClr val="bg2"/>
            </a:extrusionClr>
            <a:contourClr>
              <a:schemeClr val="bg2"/>
            </a:contourClr>
          </a:sp3d>
          <a:extLst>
            <a:ext uri="{91240B29-F687-4F45-9708-019B960494DF}">
              <a14:hiddenLine xmlns:a14="http://schemas.microsoft.com/office/drawing/2010/main" w="25400">
                <a:no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flatTx/>
          </a:bodyPr>
          <a:lstStyle/>
          <a:p>
            <a:pPr algn="ctr" eaLnBrk="0" hangingPunct="0"/>
            <a:r>
              <a:rPr lang="en-US" altLang="en-US" sz="2800">
                <a:solidFill>
                  <a:srgbClr val="FFFFFF"/>
                </a:solidFill>
                <a:latin typeface="Arial" panose="020B0604020202020204" pitchFamily="34" charset="0"/>
              </a:rPr>
              <a:t>Information</a:t>
            </a:r>
          </a:p>
          <a:p>
            <a:pPr algn="ctr" eaLnBrk="0" hangingPunct="0"/>
            <a:r>
              <a:rPr lang="en-US" altLang="en-US" sz="2800">
                <a:solidFill>
                  <a:srgbClr val="FFFFFF"/>
                </a:solidFill>
                <a:latin typeface="Arial" panose="020B0604020202020204" pitchFamily="34" charset="0"/>
              </a:rPr>
              <a:t>Retrieval</a:t>
            </a:r>
          </a:p>
        </p:txBody>
      </p:sp>
      <p:sp>
        <p:nvSpPr>
          <p:cNvPr id="229383" name="Text Box 1031"/>
          <p:cNvSpPr txBox="1">
            <a:spLocks noChangeArrowheads="1"/>
          </p:cNvSpPr>
          <p:nvPr/>
        </p:nvSpPr>
        <p:spPr bwMode="auto">
          <a:xfrm>
            <a:off x="3464859" y="1376082"/>
            <a:ext cx="2505075"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spAutoFit/>
          </a:bodyPr>
          <a:lstStyle/>
          <a:p>
            <a:pPr algn="ctr" eaLnBrk="0" hangingPunct="0"/>
            <a:r>
              <a:rPr lang="en-US" altLang="en-US" sz="2800">
                <a:latin typeface="Arial" panose="020B0604020202020204" pitchFamily="34" charset="0"/>
              </a:rPr>
              <a:t>Search</a:t>
            </a:r>
          </a:p>
          <a:p>
            <a:pPr algn="ctr" eaLnBrk="0" hangingPunct="0"/>
            <a:r>
              <a:rPr lang="en-US" altLang="en-US" sz="2800">
                <a:latin typeface="Arial" panose="020B0604020202020204" pitchFamily="34" charset="0"/>
              </a:rPr>
              <a:t>(goal-oriented)</a:t>
            </a:r>
          </a:p>
        </p:txBody>
      </p:sp>
      <p:sp>
        <p:nvSpPr>
          <p:cNvPr id="229384" name="Text Box 1032"/>
          <p:cNvSpPr txBox="1">
            <a:spLocks noChangeArrowheads="1"/>
          </p:cNvSpPr>
          <p:nvPr/>
        </p:nvSpPr>
        <p:spPr bwMode="auto">
          <a:xfrm>
            <a:off x="6665259" y="1376082"/>
            <a:ext cx="2443163"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spAutoFit/>
          </a:bodyPr>
          <a:lstStyle/>
          <a:p>
            <a:pPr algn="ctr" eaLnBrk="0" hangingPunct="0"/>
            <a:r>
              <a:rPr lang="en-US" altLang="en-US" sz="2800">
                <a:latin typeface="Arial" panose="020B0604020202020204" pitchFamily="34" charset="0"/>
              </a:rPr>
              <a:t>Discover</a:t>
            </a:r>
          </a:p>
          <a:p>
            <a:pPr algn="ctr" eaLnBrk="0" hangingPunct="0"/>
            <a:r>
              <a:rPr lang="en-US" altLang="en-US" sz="2800">
                <a:latin typeface="Arial" panose="020B0604020202020204" pitchFamily="34" charset="0"/>
              </a:rPr>
              <a:t>(opportunistic)</a:t>
            </a:r>
          </a:p>
        </p:txBody>
      </p:sp>
      <p:sp>
        <p:nvSpPr>
          <p:cNvPr id="229385" name="Text Box 1033"/>
          <p:cNvSpPr txBox="1">
            <a:spLocks noChangeArrowheads="1"/>
          </p:cNvSpPr>
          <p:nvPr/>
        </p:nvSpPr>
        <p:spPr bwMode="auto">
          <a:xfrm>
            <a:off x="1407459" y="2823882"/>
            <a:ext cx="1827213"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spAutoFit/>
          </a:bodyPr>
          <a:lstStyle/>
          <a:p>
            <a:pPr eaLnBrk="0" hangingPunct="0"/>
            <a:r>
              <a:rPr lang="en-US" altLang="en-US" sz="2800">
                <a:latin typeface="Arial" panose="020B0604020202020204" pitchFamily="34" charset="0"/>
              </a:rPr>
              <a:t>Structured</a:t>
            </a:r>
          </a:p>
          <a:p>
            <a:pPr eaLnBrk="0" hangingPunct="0"/>
            <a:r>
              <a:rPr lang="en-US" altLang="en-US" sz="2800">
                <a:latin typeface="Arial" panose="020B0604020202020204" pitchFamily="34" charset="0"/>
              </a:rPr>
              <a:t>Data</a:t>
            </a:r>
          </a:p>
        </p:txBody>
      </p:sp>
      <p:sp>
        <p:nvSpPr>
          <p:cNvPr id="229386" name="Text Box 1034"/>
          <p:cNvSpPr txBox="1">
            <a:spLocks noChangeArrowheads="1"/>
          </p:cNvSpPr>
          <p:nvPr/>
        </p:nvSpPr>
        <p:spPr bwMode="auto">
          <a:xfrm>
            <a:off x="1348722" y="4211357"/>
            <a:ext cx="2224087"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spAutoFit/>
          </a:bodyPr>
          <a:lstStyle/>
          <a:p>
            <a:pPr eaLnBrk="0" hangingPunct="0"/>
            <a:r>
              <a:rPr lang="en-US" altLang="en-US" sz="2800">
                <a:latin typeface="Arial" panose="020B0604020202020204" pitchFamily="34" charset="0"/>
              </a:rPr>
              <a:t>Unstructured</a:t>
            </a:r>
          </a:p>
          <a:p>
            <a:pPr eaLnBrk="0" hangingPunct="0"/>
            <a:r>
              <a:rPr lang="en-US" altLang="en-US" sz="2800">
                <a:latin typeface="Arial" panose="020B0604020202020204" pitchFamily="34" charset="0"/>
              </a:rPr>
              <a:t>Data (Text)</a:t>
            </a:r>
          </a:p>
        </p:txBody>
      </p:sp>
      <p:sp>
        <p:nvSpPr>
          <p:cNvPr id="229387" name="Line 1035"/>
          <p:cNvSpPr>
            <a:spLocks noChangeShapeType="1"/>
          </p:cNvSpPr>
          <p:nvPr/>
        </p:nvSpPr>
        <p:spPr bwMode="auto">
          <a:xfrm>
            <a:off x="3845858" y="2519082"/>
            <a:ext cx="50292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229388" name="Line 1036"/>
          <p:cNvSpPr>
            <a:spLocks noChangeShapeType="1"/>
          </p:cNvSpPr>
          <p:nvPr/>
        </p:nvSpPr>
        <p:spPr bwMode="auto">
          <a:xfrm>
            <a:off x="3541058" y="2747682"/>
            <a:ext cx="0" cy="27432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Tree>
    <p:extLst>
      <p:ext uri="{BB962C8B-B14F-4D97-AF65-F5344CB8AC3E}">
        <p14:creationId xmlns:p14="http://schemas.microsoft.com/office/powerpoint/2010/main" val="70149602"/>
      </p:ext>
    </p:extLst>
  </p:cSld>
  <p:clrMapOvr>
    <a:masterClrMapping/>
  </p:clrMapOvr>
  <p:transition>
    <p:strips dir="ru"/>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B7F3AA-3634-9D4E-AB40-C7415094B143}"/>
              </a:ext>
            </a:extLst>
          </p:cNvPr>
          <p:cNvSpPr>
            <a:spLocks noGrp="1"/>
          </p:cNvSpPr>
          <p:nvPr>
            <p:ph type="title"/>
          </p:nvPr>
        </p:nvSpPr>
        <p:spPr>
          <a:xfrm>
            <a:off x="838200" y="149973"/>
            <a:ext cx="10515600" cy="535828"/>
          </a:xfrm>
        </p:spPr>
        <p:txBody>
          <a:bodyPr>
            <a:normAutofit fontScale="90000"/>
          </a:bodyPr>
          <a:lstStyle/>
          <a:p>
            <a:r>
              <a:rPr lang="en-US" dirty="0"/>
              <a:t>Turning dot product into a probability</a:t>
            </a:r>
          </a:p>
        </p:txBody>
      </p:sp>
      <p:sp>
        <p:nvSpPr>
          <p:cNvPr id="3" name="Content Placeholder 2">
            <a:extLst>
              <a:ext uri="{FF2B5EF4-FFF2-40B4-BE49-F238E27FC236}">
                <a16:creationId xmlns="" xmlns:a16="http://schemas.microsoft.com/office/drawing/2014/main" id="{3D7E2C0E-61C9-5E4C-973B-FFF6886E65B4}"/>
              </a:ext>
            </a:extLst>
          </p:cNvPr>
          <p:cNvSpPr>
            <a:spLocks noGrp="1"/>
          </p:cNvSpPr>
          <p:nvPr>
            <p:ph idx="1"/>
          </p:nvPr>
        </p:nvSpPr>
        <p:spPr>
          <a:xfrm>
            <a:off x="838200" y="717117"/>
            <a:ext cx="10515600" cy="721719"/>
          </a:xfrm>
        </p:spPr>
        <p:txBody>
          <a:bodyPr>
            <a:normAutofit fontScale="77500" lnSpcReduction="20000"/>
          </a:bodyPr>
          <a:lstStyle/>
          <a:p>
            <a:r>
              <a:rPr lang="en-US" dirty="0" smtClean="0"/>
              <a:t>Use the sigmoid (logistic) function</a:t>
            </a:r>
          </a:p>
          <a:p>
            <a:r>
              <a:rPr lang="en-US" dirty="0" smtClean="0"/>
              <a:t>The </a:t>
            </a:r>
            <a:r>
              <a:rPr lang="en-US" dirty="0"/>
              <a:t>sigmoid lies between 0 and 1:</a:t>
            </a:r>
          </a:p>
          <a:p>
            <a:endParaRPr lang="en-US" dirty="0"/>
          </a:p>
        </p:txBody>
      </p:sp>
      <p:pic>
        <p:nvPicPr>
          <p:cNvPr id="4" name="Picture 3">
            <a:extLst>
              <a:ext uri="{FF2B5EF4-FFF2-40B4-BE49-F238E27FC236}">
                <a16:creationId xmlns="" xmlns:a16="http://schemas.microsoft.com/office/drawing/2014/main" id="{2A50DA86-05DE-2347-A314-A71A84638AA2}"/>
              </a:ext>
            </a:extLst>
          </p:cNvPr>
          <p:cNvPicPr>
            <a:picLocks noChangeAspect="1"/>
          </p:cNvPicPr>
          <p:nvPr/>
        </p:nvPicPr>
        <p:blipFill>
          <a:blip r:embed="rId2"/>
          <a:stretch>
            <a:fillRect/>
          </a:stretch>
        </p:blipFill>
        <p:spPr>
          <a:xfrm>
            <a:off x="838200" y="1125040"/>
            <a:ext cx="3993292" cy="1758950"/>
          </a:xfrm>
          <a:prstGeom prst="rect">
            <a:avLst/>
          </a:prstGeom>
        </p:spPr>
      </p:pic>
      <p:pic>
        <p:nvPicPr>
          <p:cNvPr id="8" name="Picture 7">
            <a:extLst>
              <a:ext uri="{FF2B5EF4-FFF2-40B4-BE49-F238E27FC236}">
                <a16:creationId xmlns="" xmlns:a16="http://schemas.microsoft.com/office/drawing/2014/main" id="{39DAD202-F263-B043-914F-F1E2C57549E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18847" y="1290918"/>
            <a:ext cx="6234953" cy="2812761"/>
          </a:xfrm>
          <a:prstGeom prst="rect">
            <a:avLst/>
          </a:prstGeom>
        </p:spPr>
      </p:pic>
      <p:pic>
        <p:nvPicPr>
          <p:cNvPr id="6" name="Picture 5">
            <a:extLst>
              <a:ext uri="{FF2B5EF4-FFF2-40B4-BE49-F238E27FC236}">
                <a16:creationId xmlns="" xmlns:a16="http://schemas.microsoft.com/office/drawing/2014/main" id="{534AB5DA-2BE0-D74A-A52C-3AE8D70142AF}"/>
              </a:ext>
            </a:extLst>
          </p:cNvPr>
          <p:cNvPicPr>
            <a:picLocks noChangeAspect="1"/>
          </p:cNvPicPr>
          <p:nvPr/>
        </p:nvPicPr>
        <p:blipFill>
          <a:blip r:embed="rId4"/>
          <a:stretch>
            <a:fillRect/>
          </a:stretch>
        </p:blipFill>
        <p:spPr>
          <a:xfrm>
            <a:off x="553663" y="2834640"/>
            <a:ext cx="4866331" cy="1682750"/>
          </a:xfrm>
          <a:prstGeom prst="rect">
            <a:avLst/>
          </a:prstGeom>
        </p:spPr>
      </p:pic>
      <p:pic>
        <p:nvPicPr>
          <p:cNvPr id="7" name="Picture 6">
            <a:extLst>
              <a:ext uri="{FF2B5EF4-FFF2-40B4-BE49-F238E27FC236}">
                <a16:creationId xmlns="" xmlns:a16="http://schemas.microsoft.com/office/drawing/2014/main" id="{9ADAD43D-7A4A-284E-AD5B-4724F13D2EF7}"/>
              </a:ext>
            </a:extLst>
          </p:cNvPr>
          <p:cNvPicPr>
            <a:picLocks noChangeAspect="1"/>
          </p:cNvPicPr>
          <p:nvPr/>
        </p:nvPicPr>
        <p:blipFill>
          <a:blip r:embed="rId5"/>
          <a:stretch>
            <a:fillRect/>
          </a:stretch>
        </p:blipFill>
        <p:spPr>
          <a:xfrm>
            <a:off x="612508" y="4972050"/>
            <a:ext cx="5238750" cy="1885950"/>
          </a:xfrm>
          <a:prstGeom prst="rect">
            <a:avLst/>
          </a:prstGeom>
        </p:spPr>
      </p:pic>
    </p:spTree>
    <p:extLst>
      <p:ext uri="{BB962C8B-B14F-4D97-AF65-F5344CB8AC3E}">
        <p14:creationId xmlns:p14="http://schemas.microsoft.com/office/powerpoint/2010/main" val="1884886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FBAEC9F-BB6E-5C4D-8208-07A09CD058AE}"/>
              </a:ext>
            </a:extLst>
          </p:cNvPr>
          <p:cNvSpPr>
            <a:spLocks noGrp="1"/>
          </p:cNvSpPr>
          <p:nvPr>
            <p:ph type="title"/>
          </p:nvPr>
        </p:nvSpPr>
        <p:spPr/>
        <p:txBody>
          <a:bodyPr/>
          <a:lstStyle/>
          <a:p>
            <a:r>
              <a:rPr lang="en-US" dirty="0"/>
              <a:t>For all the context words:</a:t>
            </a:r>
          </a:p>
        </p:txBody>
      </p:sp>
      <p:sp>
        <p:nvSpPr>
          <p:cNvPr id="3" name="Content Placeholder 2">
            <a:extLst>
              <a:ext uri="{FF2B5EF4-FFF2-40B4-BE49-F238E27FC236}">
                <a16:creationId xmlns="" xmlns:a16="http://schemas.microsoft.com/office/drawing/2014/main" id="{BEEBB1A2-5034-9247-A2E4-A73FA2FF4692}"/>
              </a:ext>
            </a:extLst>
          </p:cNvPr>
          <p:cNvSpPr>
            <a:spLocks noGrp="1"/>
          </p:cNvSpPr>
          <p:nvPr>
            <p:ph idx="1"/>
          </p:nvPr>
        </p:nvSpPr>
        <p:spPr/>
        <p:txBody>
          <a:bodyPr>
            <a:normAutofit/>
          </a:bodyPr>
          <a:lstStyle/>
          <a:p>
            <a:r>
              <a:rPr lang="en-US" sz="3600" dirty="0"/>
              <a:t>Assume all context words are independent</a:t>
            </a:r>
          </a:p>
        </p:txBody>
      </p:sp>
      <p:pic>
        <p:nvPicPr>
          <p:cNvPr id="4" name="Picture 3">
            <a:extLst>
              <a:ext uri="{FF2B5EF4-FFF2-40B4-BE49-F238E27FC236}">
                <a16:creationId xmlns="" xmlns:a16="http://schemas.microsoft.com/office/drawing/2014/main" id="{AEE76DFE-3BCA-2448-9659-6BD44C557ED0}"/>
              </a:ext>
            </a:extLst>
          </p:cNvPr>
          <p:cNvPicPr>
            <a:picLocks noChangeAspect="1"/>
          </p:cNvPicPr>
          <p:nvPr/>
        </p:nvPicPr>
        <p:blipFill>
          <a:blip r:embed="rId2"/>
          <a:stretch>
            <a:fillRect/>
          </a:stretch>
        </p:blipFill>
        <p:spPr>
          <a:xfrm>
            <a:off x="3060191" y="3429001"/>
            <a:ext cx="6838920" cy="2986617"/>
          </a:xfrm>
          <a:prstGeom prst="rect">
            <a:avLst/>
          </a:prstGeom>
        </p:spPr>
      </p:pic>
    </p:spTree>
    <p:extLst>
      <p:ext uri="{BB962C8B-B14F-4D97-AF65-F5344CB8AC3E}">
        <p14:creationId xmlns:p14="http://schemas.microsoft.com/office/powerpoint/2010/main" val="4006781492"/>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so far</a:t>
            </a:r>
            <a:endParaRPr lang="en-US" dirty="0"/>
          </a:p>
        </p:txBody>
      </p:sp>
      <p:sp>
        <p:nvSpPr>
          <p:cNvPr id="3" name="Content Placeholder 2"/>
          <p:cNvSpPr>
            <a:spLocks noGrp="1"/>
          </p:cNvSpPr>
          <p:nvPr>
            <p:ph idx="1"/>
          </p:nvPr>
        </p:nvSpPr>
        <p:spPr/>
        <p:txBody>
          <a:bodyPr>
            <a:normAutofit lnSpcReduction="10000"/>
          </a:bodyPr>
          <a:lstStyle/>
          <a:p>
            <a:r>
              <a:rPr lang="en-US" dirty="0"/>
              <a:t>In summary, skip-gram trains a probabilistic classifier that, given a test target </a:t>
            </a:r>
            <a:r>
              <a:rPr lang="en-US" dirty="0" smtClean="0"/>
              <a:t>word t </a:t>
            </a:r>
            <a:r>
              <a:rPr lang="en-US" dirty="0"/>
              <a:t>and its context window of k words c</a:t>
            </a:r>
            <a:r>
              <a:rPr lang="en-US" baseline="-25000" dirty="0"/>
              <a:t>1:k</a:t>
            </a:r>
            <a:r>
              <a:rPr lang="en-US" dirty="0"/>
              <a:t>, assigns a probability based on how </a:t>
            </a:r>
            <a:r>
              <a:rPr lang="en-US" dirty="0" smtClean="0"/>
              <a:t>similar this </a:t>
            </a:r>
            <a:r>
              <a:rPr lang="en-US" dirty="0"/>
              <a:t>context window is to the target word. </a:t>
            </a:r>
            <a:endParaRPr lang="en-US" dirty="0" smtClean="0"/>
          </a:p>
          <a:p>
            <a:r>
              <a:rPr lang="en-US" dirty="0" smtClean="0"/>
              <a:t>The </a:t>
            </a:r>
            <a:r>
              <a:rPr lang="en-US" dirty="0"/>
              <a:t>probability is based on applying </a:t>
            </a:r>
            <a:r>
              <a:rPr lang="en-US" dirty="0" smtClean="0"/>
              <a:t>the logistic </a:t>
            </a:r>
            <a:r>
              <a:rPr lang="en-US" dirty="0"/>
              <a:t>(sigmoid) function to the dot product of the </a:t>
            </a:r>
            <a:r>
              <a:rPr lang="en-US" dirty="0" err="1"/>
              <a:t>embeddings</a:t>
            </a:r>
            <a:r>
              <a:rPr lang="en-US" dirty="0"/>
              <a:t> of the target </a:t>
            </a:r>
            <a:r>
              <a:rPr lang="en-US" dirty="0" smtClean="0"/>
              <a:t>word with </a:t>
            </a:r>
            <a:r>
              <a:rPr lang="en-US" dirty="0"/>
              <a:t>each context </a:t>
            </a:r>
            <a:r>
              <a:rPr lang="en-US" dirty="0" smtClean="0"/>
              <a:t>word.</a:t>
            </a:r>
          </a:p>
          <a:p>
            <a:r>
              <a:rPr lang="en-US" dirty="0" smtClean="0"/>
              <a:t>We </a:t>
            </a:r>
            <a:r>
              <a:rPr lang="en-US" dirty="0"/>
              <a:t>could thus compute this probability if only we </a:t>
            </a:r>
            <a:r>
              <a:rPr lang="en-US" dirty="0" smtClean="0"/>
              <a:t>had </a:t>
            </a:r>
            <a:r>
              <a:rPr lang="en-US" dirty="0" err="1" smtClean="0"/>
              <a:t>embeddings</a:t>
            </a:r>
            <a:r>
              <a:rPr lang="en-US" dirty="0" smtClean="0"/>
              <a:t> </a:t>
            </a:r>
            <a:r>
              <a:rPr lang="en-US" dirty="0"/>
              <a:t>for each word target and context word in the vocabulary. </a:t>
            </a:r>
            <a:endParaRPr lang="en-US" dirty="0" smtClean="0"/>
          </a:p>
          <a:p>
            <a:r>
              <a:rPr lang="en-US" dirty="0" smtClean="0"/>
              <a:t>Let’s </a:t>
            </a:r>
            <a:r>
              <a:rPr lang="en-US" dirty="0"/>
              <a:t>now </a:t>
            </a:r>
            <a:r>
              <a:rPr lang="en-US" dirty="0" smtClean="0"/>
              <a:t>turn to </a:t>
            </a:r>
            <a:r>
              <a:rPr lang="en-US" dirty="0"/>
              <a:t>learning these </a:t>
            </a:r>
            <a:r>
              <a:rPr lang="en-US" dirty="0" err="1"/>
              <a:t>embeddings</a:t>
            </a:r>
            <a:r>
              <a:rPr lang="en-US" dirty="0"/>
              <a:t> (which is the real goal of training this classifier in </a:t>
            </a:r>
            <a:r>
              <a:rPr lang="en-US" dirty="0" smtClean="0"/>
              <a:t>the first </a:t>
            </a:r>
            <a:r>
              <a:rPr lang="en-US" dirty="0"/>
              <a:t>place).</a:t>
            </a:r>
          </a:p>
        </p:txBody>
      </p:sp>
    </p:spTree>
    <p:extLst>
      <p:ext uri="{BB962C8B-B14F-4D97-AF65-F5344CB8AC3E}">
        <p14:creationId xmlns:p14="http://schemas.microsoft.com/office/powerpoint/2010/main" val="1749593425"/>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p:txBody>
          <a:bodyPr>
            <a:normAutofit/>
          </a:bodyPr>
          <a:lstStyle/>
          <a:p>
            <a:r>
              <a:rPr lang="en-US" sz="3200" dirty="0"/>
              <a:t>Training sentence:</a:t>
            </a:r>
          </a:p>
          <a:p>
            <a:r>
              <a:rPr lang="en-US" dirty="0">
                <a:solidFill>
                  <a:schemeClr val="bg1">
                    <a:lumMod val="65000"/>
                  </a:schemeClr>
                </a:solidFill>
              </a:rPr>
              <a:t>... lemon, a </a:t>
            </a:r>
            <a:r>
              <a:rPr lang="en-US" dirty="0">
                <a:solidFill>
                  <a:srgbClr val="0000FF"/>
                </a:solidFill>
              </a:rPr>
              <a:t>tablespoon of </a:t>
            </a:r>
            <a:r>
              <a:rPr lang="en-US" b="1" dirty="0">
                <a:solidFill>
                  <a:srgbClr val="FF0066"/>
                </a:solidFill>
              </a:rPr>
              <a:t>apricot</a:t>
            </a:r>
            <a:r>
              <a:rPr lang="en-US" dirty="0">
                <a:solidFill>
                  <a:srgbClr val="0000FF"/>
                </a:solidFill>
              </a:rPr>
              <a:t> jam   a</a:t>
            </a:r>
            <a:r>
              <a:rPr lang="en-US" dirty="0"/>
              <a:t>   </a:t>
            </a:r>
            <a:r>
              <a:rPr lang="en-US" dirty="0">
                <a:solidFill>
                  <a:schemeClr val="bg1">
                    <a:lumMod val="65000"/>
                  </a:schemeClr>
                </a:solidFill>
              </a:rPr>
              <a:t>pinch ... </a:t>
            </a:r>
          </a:p>
          <a:p>
            <a:r>
              <a:rPr lang="en-US" dirty="0">
                <a:solidFill>
                  <a:schemeClr val="bg1">
                    <a:lumMod val="65000"/>
                  </a:schemeClr>
                </a:solidFill>
              </a:rPr>
              <a:t>                         </a:t>
            </a:r>
            <a:r>
              <a:rPr lang="en-US" dirty="0">
                <a:solidFill>
                  <a:srgbClr val="0000FF"/>
                </a:solidFill>
              </a:rPr>
              <a:t>c1              c2     </a:t>
            </a:r>
            <a:r>
              <a:rPr lang="en-US" dirty="0">
                <a:solidFill>
                  <a:srgbClr val="C00000"/>
                </a:solidFill>
              </a:rPr>
              <a:t>t</a:t>
            </a:r>
            <a:r>
              <a:rPr lang="en-US" dirty="0">
                <a:solidFill>
                  <a:schemeClr val="bg1">
                    <a:lumMod val="65000"/>
                  </a:schemeClr>
                </a:solidFill>
              </a:rPr>
              <a:t>        </a:t>
            </a:r>
            <a:r>
              <a:rPr lang="en-US" dirty="0">
                <a:solidFill>
                  <a:srgbClr val="0000FF"/>
                </a:solidFill>
              </a:rPr>
              <a:t>c3    c4</a:t>
            </a:r>
          </a:p>
          <a:p>
            <a:endParaRPr lang="en-US" sz="3200" dirty="0"/>
          </a:p>
          <a:p>
            <a:r>
              <a:rPr lang="en-US" sz="3200" dirty="0"/>
              <a:t>Training data: input/output pairs centering on </a:t>
            </a:r>
            <a:r>
              <a:rPr lang="en-US" sz="3200" i="1" dirty="0">
                <a:solidFill>
                  <a:srgbClr val="009900"/>
                </a:solidFill>
              </a:rPr>
              <a:t>apricot</a:t>
            </a:r>
            <a:r>
              <a:rPr lang="en-US" sz="3200" i="1" dirty="0"/>
              <a:t> </a:t>
            </a:r>
          </a:p>
          <a:p>
            <a:r>
              <a:rPr lang="en-US" sz="3200" dirty="0" err="1"/>
              <a:t>Asssume</a:t>
            </a:r>
            <a:r>
              <a:rPr lang="en-US" sz="3200" dirty="0"/>
              <a:t> a +/- 2 word window</a:t>
            </a:r>
          </a:p>
        </p:txBody>
      </p:sp>
    </p:spTree>
    <p:extLst>
      <p:ext uri="{BB962C8B-B14F-4D97-AF65-F5344CB8AC3E}">
        <p14:creationId xmlns:p14="http://schemas.microsoft.com/office/powerpoint/2010/main" val="27347407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a:t>
            </a:r>
          </a:p>
        </p:txBody>
      </p:sp>
      <p:sp>
        <p:nvSpPr>
          <p:cNvPr id="3" name="Content Placeholder 2"/>
          <p:cNvSpPr>
            <a:spLocks noGrp="1"/>
          </p:cNvSpPr>
          <p:nvPr>
            <p:ph idx="1"/>
          </p:nvPr>
        </p:nvSpPr>
        <p:spPr>
          <a:xfrm>
            <a:off x="2346960" y="1863090"/>
            <a:ext cx="7543801" cy="2175510"/>
          </a:xfrm>
        </p:spPr>
        <p:txBody>
          <a:bodyPr>
            <a:normAutofit/>
          </a:bodyPr>
          <a:lstStyle/>
          <a:p>
            <a:r>
              <a:rPr lang="en-US" sz="3200" dirty="0"/>
              <a:t>Training sentence:</a:t>
            </a:r>
          </a:p>
          <a:p>
            <a:r>
              <a:rPr lang="en-US" dirty="0">
                <a:solidFill>
                  <a:schemeClr val="bg1">
                    <a:lumMod val="65000"/>
                  </a:schemeClr>
                </a:solidFill>
              </a:rPr>
              <a:t>... lemon, a </a:t>
            </a:r>
            <a:r>
              <a:rPr lang="en-US" dirty="0">
                <a:solidFill>
                  <a:srgbClr val="0000FF"/>
                </a:solidFill>
              </a:rPr>
              <a:t>tablespoon of </a:t>
            </a:r>
            <a:r>
              <a:rPr lang="en-US" b="1" dirty="0">
                <a:solidFill>
                  <a:srgbClr val="FF0066"/>
                </a:solidFill>
              </a:rPr>
              <a:t>apricot</a:t>
            </a:r>
            <a:r>
              <a:rPr lang="en-US" dirty="0">
                <a:solidFill>
                  <a:srgbClr val="0000FF"/>
                </a:solidFill>
              </a:rPr>
              <a:t> jam   a</a:t>
            </a:r>
            <a:r>
              <a:rPr lang="en-US" dirty="0"/>
              <a:t>   </a:t>
            </a:r>
            <a:r>
              <a:rPr lang="en-US" dirty="0">
                <a:solidFill>
                  <a:schemeClr val="bg1">
                    <a:lumMod val="65000"/>
                  </a:schemeClr>
                </a:solidFill>
              </a:rPr>
              <a:t>pinch ... </a:t>
            </a:r>
          </a:p>
          <a:p>
            <a:r>
              <a:rPr lang="en-US" dirty="0">
                <a:solidFill>
                  <a:schemeClr val="bg1">
                    <a:lumMod val="65000"/>
                  </a:schemeClr>
                </a:solidFill>
              </a:rPr>
              <a:t>                         </a:t>
            </a:r>
            <a:r>
              <a:rPr lang="en-US" dirty="0">
                <a:solidFill>
                  <a:srgbClr val="0000FF"/>
                </a:solidFill>
              </a:rPr>
              <a:t>c1              c2     </a:t>
            </a:r>
            <a:r>
              <a:rPr lang="en-US" dirty="0">
                <a:solidFill>
                  <a:srgbClr val="C00000"/>
                </a:solidFill>
              </a:rPr>
              <a:t>t</a:t>
            </a:r>
            <a:r>
              <a:rPr lang="en-US" dirty="0">
                <a:solidFill>
                  <a:schemeClr val="bg1">
                    <a:lumMod val="65000"/>
                  </a:schemeClr>
                </a:solidFill>
              </a:rPr>
              <a:t>        </a:t>
            </a:r>
            <a:r>
              <a:rPr lang="en-US" dirty="0">
                <a:solidFill>
                  <a:srgbClr val="0000FF"/>
                </a:solidFill>
              </a:rPr>
              <a:t>c3    c4</a:t>
            </a:r>
          </a:p>
        </p:txBody>
      </p:sp>
      <p:pic>
        <p:nvPicPr>
          <p:cNvPr id="5" name="Picture 4">
            <a:extLst>
              <a:ext uri="{FF2B5EF4-FFF2-40B4-BE49-F238E27FC236}">
                <a16:creationId xmlns="" xmlns:a16="http://schemas.microsoft.com/office/drawing/2014/main" id="{E7A3BE19-49A1-6941-8FD0-DC7760DB8006}"/>
              </a:ext>
            </a:extLst>
          </p:cNvPr>
          <p:cNvPicPr>
            <a:picLocks noChangeAspect="1"/>
          </p:cNvPicPr>
          <p:nvPr/>
        </p:nvPicPr>
        <p:blipFill>
          <a:blip r:embed="rId2"/>
          <a:stretch>
            <a:fillRect/>
          </a:stretch>
        </p:blipFill>
        <p:spPr>
          <a:xfrm>
            <a:off x="2742335" y="3966659"/>
            <a:ext cx="2917658" cy="2463800"/>
          </a:xfrm>
          <a:prstGeom prst="rect">
            <a:avLst/>
          </a:prstGeom>
        </p:spPr>
      </p:pic>
      <p:sp>
        <p:nvSpPr>
          <p:cNvPr id="8" name="TextBox 7">
            <a:extLst>
              <a:ext uri="{FF2B5EF4-FFF2-40B4-BE49-F238E27FC236}">
                <a16:creationId xmlns="" xmlns:a16="http://schemas.microsoft.com/office/drawing/2014/main" id="{BB9DAFE1-71BD-6648-84D9-27905691965A}"/>
              </a:ext>
            </a:extLst>
          </p:cNvPr>
          <p:cNvSpPr txBox="1"/>
          <p:nvPr/>
        </p:nvSpPr>
        <p:spPr>
          <a:xfrm>
            <a:off x="6055368" y="4038600"/>
            <a:ext cx="4536431" cy="2523768"/>
          </a:xfrm>
          <a:prstGeom prst="rect">
            <a:avLst/>
          </a:prstGeom>
          <a:noFill/>
        </p:spPr>
        <p:txBody>
          <a:bodyPr wrap="square" rtlCol="0">
            <a:spAutoFit/>
          </a:bodyPr>
          <a:lstStyle/>
          <a:p>
            <a:pPr marL="173038" indent="-111125">
              <a:buFont typeface="Arial" panose="020B0604020202020204" pitchFamily="34" charset="0"/>
              <a:buChar char="•"/>
            </a:pPr>
            <a:r>
              <a:rPr lang="en-US" sz="2800" dirty="0"/>
              <a:t>For each positive example, we'll create </a:t>
            </a:r>
            <a:r>
              <a:rPr lang="en-US" sz="2800" i="1" dirty="0"/>
              <a:t>k</a:t>
            </a:r>
            <a:r>
              <a:rPr lang="en-US" sz="2800" dirty="0"/>
              <a:t> negative examples.</a:t>
            </a:r>
          </a:p>
          <a:p>
            <a:pPr marL="173038" indent="-111125">
              <a:buFont typeface="Arial" panose="020B0604020202020204" pitchFamily="34" charset="0"/>
              <a:buChar char="•"/>
            </a:pPr>
            <a:r>
              <a:rPr lang="en-US" sz="2800" dirty="0"/>
              <a:t>Using </a:t>
            </a:r>
            <a:r>
              <a:rPr lang="en-US" sz="2800" i="1" dirty="0"/>
              <a:t>noise</a:t>
            </a:r>
            <a:r>
              <a:rPr lang="en-US" sz="2800" dirty="0"/>
              <a:t> words</a:t>
            </a:r>
          </a:p>
          <a:p>
            <a:pPr marL="173038" lvl="1" indent="-111125">
              <a:buFont typeface="Arial" panose="020B0604020202020204" pitchFamily="34" charset="0"/>
              <a:buChar char="•"/>
            </a:pPr>
            <a:r>
              <a:rPr lang="en-US" sz="2800" dirty="0"/>
              <a:t>Any random word that isn't</a:t>
            </a:r>
            <a:r>
              <a:rPr lang="en-US" sz="2800" i="1" dirty="0"/>
              <a:t> t</a:t>
            </a:r>
          </a:p>
          <a:p>
            <a:endParaRPr lang="en-US" dirty="0"/>
          </a:p>
        </p:txBody>
      </p:sp>
    </p:spTree>
    <p:extLst>
      <p:ext uri="{BB962C8B-B14F-4D97-AF65-F5344CB8AC3E}">
        <p14:creationId xmlns:p14="http://schemas.microsoft.com/office/powerpoint/2010/main" val="3051023662"/>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a:t>
            </a:r>
          </a:p>
        </p:txBody>
      </p:sp>
      <p:sp>
        <p:nvSpPr>
          <p:cNvPr id="3" name="Content Placeholder 2"/>
          <p:cNvSpPr>
            <a:spLocks noGrp="1"/>
          </p:cNvSpPr>
          <p:nvPr>
            <p:ph idx="1"/>
          </p:nvPr>
        </p:nvSpPr>
        <p:spPr>
          <a:xfrm>
            <a:off x="2346960" y="1863090"/>
            <a:ext cx="7543801" cy="2175510"/>
          </a:xfrm>
        </p:spPr>
        <p:txBody>
          <a:bodyPr>
            <a:normAutofit/>
          </a:bodyPr>
          <a:lstStyle/>
          <a:p>
            <a:r>
              <a:rPr lang="en-US" sz="3200" dirty="0"/>
              <a:t>Training sentence:</a:t>
            </a:r>
          </a:p>
          <a:p>
            <a:r>
              <a:rPr lang="en-US" dirty="0">
                <a:solidFill>
                  <a:schemeClr val="bg1">
                    <a:lumMod val="65000"/>
                  </a:schemeClr>
                </a:solidFill>
              </a:rPr>
              <a:t>... lemon, a </a:t>
            </a:r>
            <a:r>
              <a:rPr lang="en-US" dirty="0">
                <a:solidFill>
                  <a:srgbClr val="0000FF"/>
                </a:solidFill>
              </a:rPr>
              <a:t>tablespoon of </a:t>
            </a:r>
            <a:r>
              <a:rPr lang="en-US" b="1" dirty="0">
                <a:solidFill>
                  <a:srgbClr val="FF0066"/>
                </a:solidFill>
              </a:rPr>
              <a:t>apricot</a:t>
            </a:r>
            <a:r>
              <a:rPr lang="en-US" dirty="0">
                <a:solidFill>
                  <a:srgbClr val="0000FF"/>
                </a:solidFill>
              </a:rPr>
              <a:t> jam   a</a:t>
            </a:r>
            <a:r>
              <a:rPr lang="en-US" dirty="0"/>
              <a:t>   </a:t>
            </a:r>
            <a:r>
              <a:rPr lang="en-US" dirty="0">
                <a:solidFill>
                  <a:schemeClr val="bg1">
                    <a:lumMod val="65000"/>
                  </a:schemeClr>
                </a:solidFill>
              </a:rPr>
              <a:t>pinch ... </a:t>
            </a:r>
          </a:p>
          <a:p>
            <a:r>
              <a:rPr lang="en-US" dirty="0">
                <a:solidFill>
                  <a:schemeClr val="bg1">
                    <a:lumMod val="65000"/>
                  </a:schemeClr>
                </a:solidFill>
              </a:rPr>
              <a:t>                         </a:t>
            </a:r>
            <a:r>
              <a:rPr lang="en-US" dirty="0">
                <a:solidFill>
                  <a:srgbClr val="0000FF"/>
                </a:solidFill>
              </a:rPr>
              <a:t>c1              c2     </a:t>
            </a:r>
            <a:r>
              <a:rPr lang="en-US" dirty="0">
                <a:solidFill>
                  <a:srgbClr val="C00000"/>
                </a:solidFill>
              </a:rPr>
              <a:t>t</a:t>
            </a:r>
            <a:r>
              <a:rPr lang="en-US" dirty="0">
                <a:solidFill>
                  <a:schemeClr val="bg1">
                    <a:lumMod val="65000"/>
                  </a:schemeClr>
                </a:solidFill>
              </a:rPr>
              <a:t>        </a:t>
            </a:r>
            <a:r>
              <a:rPr lang="en-US" dirty="0">
                <a:solidFill>
                  <a:srgbClr val="0000FF"/>
                </a:solidFill>
              </a:rPr>
              <a:t>c3    c4</a:t>
            </a:r>
          </a:p>
        </p:txBody>
      </p:sp>
      <p:pic>
        <p:nvPicPr>
          <p:cNvPr id="5" name="Picture 4">
            <a:extLst>
              <a:ext uri="{FF2B5EF4-FFF2-40B4-BE49-F238E27FC236}">
                <a16:creationId xmlns="" xmlns:a16="http://schemas.microsoft.com/office/drawing/2014/main" id="{E7A3BE19-49A1-6941-8FD0-DC7760DB8006}"/>
              </a:ext>
            </a:extLst>
          </p:cNvPr>
          <p:cNvPicPr>
            <a:picLocks noChangeAspect="1"/>
          </p:cNvPicPr>
          <p:nvPr/>
        </p:nvPicPr>
        <p:blipFill>
          <a:blip r:embed="rId2"/>
          <a:stretch>
            <a:fillRect/>
          </a:stretch>
        </p:blipFill>
        <p:spPr>
          <a:xfrm>
            <a:off x="2742335" y="3966659"/>
            <a:ext cx="2917658" cy="2463800"/>
          </a:xfrm>
          <a:prstGeom prst="rect">
            <a:avLst/>
          </a:prstGeom>
        </p:spPr>
      </p:pic>
      <p:pic>
        <p:nvPicPr>
          <p:cNvPr id="7" name="Picture 6">
            <a:extLst>
              <a:ext uri="{FF2B5EF4-FFF2-40B4-BE49-F238E27FC236}">
                <a16:creationId xmlns="" xmlns:a16="http://schemas.microsoft.com/office/drawing/2014/main" id="{6D07A3C9-AE98-1E41-8F56-6A11C1C561C7}"/>
              </a:ext>
            </a:extLst>
          </p:cNvPr>
          <p:cNvPicPr>
            <a:picLocks noChangeAspect="1"/>
          </p:cNvPicPr>
          <p:nvPr/>
        </p:nvPicPr>
        <p:blipFill>
          <a:blip r:embed="rId3"/>
          <a:stretch>
            <a:fillRect/>
          </a:stretch>
        </p:blipFill>
        <p:spPr>
          <a:xfrm>
            <a:off x="6055368" y="3991434"/>
            <a:ext cx="4495800" cy="2342881"/>
          </a:xfrm>
          <a:prstGeom prst="rect">
            <a:avLst/>
          </a:prstGeom>
        </p:spPr>
      </p:pic>
      <p:sp>
        <p:nvSpPr>
          <p:cNvPr id="9" name="TextBox 8">
            <a:extLst>
              <a:ext uri="{FF2B5EF4-FFF2-40B4-BE49-F238E27FC236}">
                <a16:creationId xmlns="" xmlns:a16="http://schemas.microsoft.com/office/drawing/2014/main" id="{A342C8FA-10B3-AD44-9B6B-9D75978EB7D2}"/>
              </a:ext>
            </a:extLst>
          </p:cNvPr>
          <p:cNvSpPr txBox="1"/>
          <p:nvPr/>
        </p:nvSpPr>
        <p:spPr>
          <a:xfrm>
            <a:off x="9803705" y="3820438"/>
            <a:ext cx="521297" cy="369332"/>
          </a:xfrm>
          <a:prstGeom prst="rect">
            <a:avLst/>
          </a:prstGeom>
          <a:noFill/>
        </p:spPr>
        <p:txBody>
          <a:bodyPr wrap="none" rtlCol="0">
            <a:spAutoFit/>
          </a:bodyPr>
          <a:lstStyle/>
          <a:p>
            <a:r>
              <a:rPr lang="en-US" dirty="0"/>
              <a:t>k=2</a:t>
            </a:r>
          </a:p>
        </p:txBody>
      </p:sp>
    </p:spTree>
    <p:extLst>
      <p:ext uri="{BB962C8B-B14F-4D97-AF65-F5344CB8AC3E}">
        <p14:creationId xmlns:p14="http://schemas.microsoft.com/office/powerpoint/2010/main" val="1394238271"/>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385BD92-E14C-CD40-B489-9A25858FF31B}"/>
              </a:ext>
            </a:extLst>
          </p:cNvPr>
          <p:cNvSpPr>
            <a:spLocks noGrp="1"/>
          </p:cNvSpPr>
          <p:nvPr>
            <p:ph type="title"/>
          </p:nvPr>
        </p:nvSpPr>
        <p:spPr>
          <a:xfrm>
            <a:off x="2346960" y="286605"/>
            <a:ext cx="7543800" cy="932596"/>
          </a:xfrm>
        </p:spPr>
        <p:txBody>
          <a:bodyPr/>
          <a:lstStyle/>
          <a:p>
            <a:r>
              <a:rPr lang="en-US" dirty="0"/>
              <a:t>Choosing noise words</a:t>
            </a:r>
          </a:p>
        </p:txBody>
      </p:sp>
      <p:sp>
        <p:nvSpPr>
          <p:cNvPr id="3" name="Content Placeholder 2">
            <a:extLst>
              <a:ext uri="{FF2B5EF4-FFF2-40B4-BE49-F238E27FC236}">
                <a16:creationId xmlns="" xmlns:a16="http://schemas.microsoft.com/office/drawing/2014/main" id="{90B28E31-57AF-2B4F-8897-1D61143347A1}"/>
              </a:ext>
            </a:extLst>
          </p:cNvPr>
          <p:cNvSpPr>
            <a:spLocks noGrp="1"/>
          </p:cNvSpPr>
          <p:nvPr>
            <p:ph idx="1"/>
          </p:nvPr>
        </p:nvSpPr>
        <p:spPr>
          <a:xfrm>
            <a:off x="2346960" y="1428202"/>
            <a:ext cx="8276216" cy="4023360"/>
          </a:xfrm>
        </p:spPr>
        <p:txBody>
          <a:bodyPr>
            <a:normAutofit fontScale="92500"/>
          </a:bodyPr>
          <a:lstStyle/>
          <a:p>
            <a:r>
              <a:rPr lang="en-US" dirty="0"/>
              <a:t>Could pick w according to their unigram frequency P(w)</a:t>
            </a:r>
          </a:p>
          <a:p>
            <a:r>
              <a:rPr lang="en-US" dirty="0"/>
              <a:t>More common to chosen then according to p</a:t>
            </a:r>
            <a:r>
              <a:rPr lang="en-US" baseline="-25000" dirty="0"/>
              <a:t>α</a:t>
            </a:r>
            <a:r>
              <a:rPr lang="en-US" dirty="0"/>
              <a:t>(w)</a:t>
            </a:r>
          </a:p>
          <a:p>
            <a:pPr marL="0" indent="0">
              <a:buNone/>
            </a:pPr>
            <a:endParaRPr lang="en-US" dirty="0"/>
          </a:p>
          <a:p>
            <a:endParaRPr lang="en-US" dirty="0"/>
          </a:p>
          <a:p>
            <a:endParaRPr lang="en-US" dirty="0"/>
          </a:p>
          <a:p>
            <a:r>
              <a:rPr lang="en-US" dirty="0"/>
              <a:t>α= ¾ works well because it gives rare noise words slightly higher probability</a:t>
            </a:r>
          </a:p>
          <a:p>
            <a:r>
              <a:rPr lang="en-US" dirty="0"/>
              <a:t>To show this, imagine two events p(a)=.99 and p(b) = .01:</a:t>
            </a:r>
          </a:p>
        </p:txBody>
      </p:sp>
      <p:pic>
        <p:nvPicPr>
          <p:cNvPr id="4" name="Picture 3">
            <a:extLst>
              <a:ext uri="{FF2B5EF4-FFF2-40B4-BE49-F238E27FC236}">
                <a16:creationId xmlns="" xmlns:a16="http://schemas.microsoft.com/office/drawing/2014/main" id="{81C81F38-C70B-9541-B5D3-1BA59515CED4}"/>
              </a:ext>
            </a:extLst>
          </p:cNvPr>
          <p:cNvPicPr>
            <a:picLocks noChangeAspect="1"/>
          </p:cNvPicPr>
          <p:nvPr/>
        </p:nvPicPr>
        <p:blipFill>
          <a:blip r:embed="rId2"/>
          <a:stretch>
            <a:fillRect/>
          </a:stretch>
        </p:blipFill>
        <p:spPr>
          <a:xfrm>
            <a:off x="4114801" y="2647565"/>
            <a:ext cx="3577281" cy="1225550"/>
          </a:xfrm>
          <a:prstGeom prst="rect">
            <a:avLst/>
          </a:prstGeom>
        </p:spPr>
      </p:pic>
      <p:pic>
        <p:nvPicPr>
          <p:cNvPr id="5" name="Picture 4">
            <a:extLst>
              <a:ext uri="{FF2B5EF4-FFF2-40B4-BE49-F238E27FC236}">
                <a16:creationId xmlns="" xmlns:a16="http://schemas.microsoft.com/office/drawing/2014/main" id="{39A72408-2FDF-8D40-8538-17DDC9CFB7E5}"/>
              </a:ext>
            </a:extLst>
          </p:cNvPr>
          <p:cNvPicPr>
            <a:picLocks noChangeAspect="1"/>
          </p:cNvPicPr>
          <p:nvPr/>
        </p:nvPicPr>
        <p:blipFill>
          <a:blip r:embed="rId3"/>
          <a:stretch>
            <a:fillRect/>
          </a:stretch>
        </p:blipFill>
        <p:spPr>
          <a:xfrm>
            <a:off x="4495801" y="5208309"/>
            <a:ext cx="3412773" cy="1462617"/>
          </a:xfrm>
          <a:prstGeom prst="rect">
            <a:avLst/>
          </a:prstGeom>
        </p:spPr>
      </p:pic>
    </p:spTree>
    <p:extLst>
      <p:ext uri="{BB962C8B-B14F-4D97-AF65-F5344CB8AC3E}">
        <p14:creationId xmlns:p14="http://schemas.microsoft.com/office/powerpoint/2010/main" val="1165757058"/>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Setup</a:t>
            </a:r>
          </a:p>
        </p:txBody>
      </p:sp>
      <p:sp>
        <p:nvSpPr>
          <p:cNvPr id="3" name="Content Placeholder 2"/>
          <p:cNvSpPr>
            <a:spLocks noGrp="1"/>
          </p:cNvSpPr>
          <p:nvPr>
            <p:ph idx="1"/>
          </p:nvPr>
        </p:nvSpPr>
        <p:spPr/>
        <p:txBody>
          <a:bodyPr>
            <a:normAutofit/>
          </a:bodyPr>
          <a:lstStyle/>
          <a:p>
            <a:r>
              <a:rPr lang="en-US" dirty="0"/>
              <a:t>Let's represent words as vectors of some length (say 300), randomly initialized. </a:t>
            </a:r>
          </a:p>
          <a:p>
            <a:r>
              <a:rPr lang="en-US" dirty="0"/>
              <a:t>So we start with 300 * V random parameters</a:t>
            </a:r>
          </a:p>
          <a:p>
            <a:r>
              <a:rPr lang="en-US" dirty="0"/>
              <a:t>Over the entire training set, we’d like to adjust those word vectors such that we</a:t>
            </a:r>
          </a:p>
          <a:p>
            <a:pPr lvl="1"/>
            <a:r>
              <a:rPr lang="en-US" sz="2800" dirty="0"/>
              <a:t>Maximize the similarity of the </a:t>
            </a:r>
            <a:r>
              <a:rPr lang="en-US" sz="2800" dirty="0">
                <a:solidFill>
                  <a:srgbClr val="009900"/>
                </a:solidFill>
              </a:rPr>
              <a:t>target word</a:t>
            </a:r>
            <a:r>
              <a:rPr lang="en-US" sz="2800" dirty="0"/>
              <a:t>, </a:t>
            </a:r>
            <a:r>
              <a:rPr lang="en-US" sz="2800" dirty="0">
                <a:solidFill>
                  <a:srgbClr val="009900"/>
                </a:solidFill>
              </a:rPr>
              <a:t>context word</a:t>
            </a:r>
            <a:r>
              <a:rPr lang="en-US" sz="2800" dirty="0"/>
              <a:t> pairs (</a:t>
            </a:r>
            <a:r>
              <a:rPr lang="en-US" sz="2800" dirty="0" err="1"/>
              <a:t>t,c</a:t>
            </a:r>
            <a:r>
              <a:rPr lang="en-US" sz="2800" dirty="0"/>
              <a:t>) drawn from the positive data</a:t>
            </a:r>
          </a:p>
          <a:p>
            <a:pPr lvl="1"/>
            <a:r>
              <a:rPr lang="en-US" sz="2800" dirty="0"/>
              <a:t>Minimize the similarity of the (</a:t>
            </a:r>
            <a:r>
              <a:rPr lang="en-US" sz="2800" dirty="0" err="1"/>
              <a:t>t,c</a:t>
            </a:r>
            <a:r>
              <a:rPr lang="en-US" sz="2800" dirty="0"/>
              <a:t>) pairs drawn from the negative data</a:t>
            </a:r>
            <a:r>
              <a:rPr lang="en-US" dirty="0"/>
              <a:t>. </a:t>
            </a:r>
          </a:p>
          <a:p>
            <a:pPr lvl="1"/>
            <a:endParaRPr lang="en-US" dirty="0"/>
          </a:p>
        </p:txBody>
      </p:sp>
    </p:spTree>
    <p:extLst>
      <p:ext uri="{BB962C8B-B14F-4D97-AF65-F5344CB8AC3E}">
        <p14:creationId xmlns:p14="http://schemas.microsoft.com/office/powerpoint/2010/main" val="2880129495"/>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the classifier</a:t>
            </a:r>
          </a:p>
        </p:txBody>
      </p:sp>
      <p:sp>
        <p:nvSpPr>
          <p:cNvPr id="3" name="Content Placeholder 2"/>
          <p:cNvSpPr>
            <a:spLocks noGrp="1"/>
          </p:cNvSpPr>
          <p:nvPr>
            <p:ph idx="1"/>
          </p:nvPr>
        </p:nvSpPr>
        <p:spPr/>
        <p:txBody>
          <a:bodyPr>
            <a:normAutofit/>
          </a:bodyPr>
          <a:lstStyle/>
          <a:p>
            <a:r>
              <a:rPr lang="en-US" sz="3200" dirty="0"/>
              <a:t>Iterative process.</a:t>
            </a:r>
          </a:p>
          <a:p>
            <a:r>
              <a:rPr lang="en-US" sz="3200" dirty="0"/>
              <a:t>We’ll start with 0 or random weights</a:t>
            </a:r>
          </a:p>
          <a:p>
            <a:r>
              <a:rPr lang="en-US" sz="3200" dirty="0"/>
              <a:t>Then adjust the word weights to</a:t>
            </a:r>
          </a:p>
          <a:p>
            <a:pPr lvl="1"/>
            <a:r>
              <a:rPr lang="en-US" sz="2800" dirty="0"/>
              <a:t>make the positive pairs more likely </a:t>
            </a:r>
          </a:p>
          <a:p>
            <a:pPr lvl="1"/>
            <a:r>
              <a:rPr lang="en-US" sz="2800" dirty="0"/>
              <a:t>and the negative pairs less likely</a:t>
            </a:r>
          </a:p>
          <a:p>
            <a:r>
              <a:rPr lang="en-US" sz="3000" dirty="0"/>
              <a:t>over the entire training set:</a:t>
            </a:r>
          </a:p>
          <a:p>
            <a:endParaRPr lang="en-US" dirty="0"/>
          </a:p>
        </p:txBody>
      </p:sp>
    </p:spTree>
    <p:extLst>
      <p:ext uri="{BB962C8B-B14F-4D97-AF65-F5344CB8AC3E}">
        <p14:creationId xmlns:p14="http://schemas.microsoft.com/office/powerpoint/2010/main" val="1165824922"/>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Objective Criteria</a:t>
            </a:r>
          </a:p>
        </p:txBody>
      </p:sp>
      <p:sp>
        <p:nvSpPr>
          <p:cNvPr id="3" name="Content Placeholder 2"/>
          <p:cNvSpPr>
            <a:spLocks noGrp="1"/>
          </p:cNvSpPr>
          <p:nvPr>
            <p:ph idx="1"/>
          </p:nvPr>
        </p:nvSpPr>
        <p:spPr>
          <a:xfrm>
            <a:off x="2346960" y="1845734"/>
            <a:ext cx="8047616" cy="4326466"/>
          </a:xfrm>
        </p:spPr>
        <p:txBody>
          <a:bodyPr>
            <a:normAutofit/>
          </a:bodyPr>
          <a:lstStyle/>
          <a:p>
            <a:r>
              <a:rPr lang="en-US" dirty="0"/>
              <a:t>We want to maximize</a:t>
            </a:r>
            <a:r>
              <a:rPr lang="mr-IN" dirty="0"/>
              <a:t>…</a:t>
            </a:r>
            <a:endParaRPr lang="en-US" dirty="0"/>
          </a:p>
          <a:p>
            <a:endParaRPr lang="en-US" dirty="0"/>
          </a:p>
          <a:p>
            <a:endParaRPr lang="en-US" dirty="0"/>
          </a:p>
          <a:p>
            <a:r>
              <a:rPr lang="en-US" dirty="0"/>
              <a:t>Maximize the + label for the pairs from the positive training data, and the </a:t>
            </a:r>
            <a:r>
              <a:rPr lang="mr-IN" dirty="0"/>
              <a:t>–</a:t>
            </a:r>
            <a:r>
              <a:rPr lang="en-US" dirty="0"/>
              <a:t> label for the pairs sample from the negative data.</a:t>
            </a:r>
          </a:p>
          <a:p>
            <a:endParaRPr lang="en-US" dirty="0"/>
          </a:p>
        </p:txBody>
      </p:sp>
      <p:pic>
        <p:nvPicPr>
          <p:cNvPr id="7" name="Picture 6"/>
          <p:cNvPicPr>
            <a:picLocks noChangeAspect="1"/>
          </p:cNvPicPr>
          <p:nvPr/>
        </p:nvPicPr>
        <p:blipFill>
          <a:blip r:embed="rId2"/>
          <a:stretch>
            <a:fillRect/>
          </a:stretch>
        </p:blipFill>
        <p:spPr>
          <a:xfrm>
            <a:off x="2743200" y="2466744"/>
            <a:ext cx="6026150" cy="845431"/>
          </a:xfrm>
          <a:prstGeom prst="rect">
            <a:avLst/>
          </a:prstGeom>
        </p:spPr>
      </p:pic>
    </p:spTree>
    <p:extLst>
      <p:ext uri="{BB962C8B-B14F-4D97-AF65-F5344CB8AC3E}">
        <p14:creationId xmlns:p14="http://schemas.microsoft.com/office/powerpoint/2010/main" val="10796983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4101"/>
            <a:ext cx="10515600" cy="549275"/>
          </a:xfrm>
        </p:spPr>
        <p:txBody>
          <a:bodyPr>
            <a:normAutofit fontScale="90000"/>
          </a:bodyPr>
          <a:lstStyle/>
          <a:p>
            <a:r>
              <a:rPr lang="en-US" dirty="0" smtClean="0"/>
              <a:t>Seven types of text mining</a:t>
            </a:r>
            <a:endParaRPr lang="en-US" dirty="0"/>
          </a:p>
        </p:txBody>
      </p:sp>
      <p:sp>
        <p:nvSpPr>
          <p:cNvPr id="3" name="Content Placeholder 2"/>
          <p:cNvSpPr>
            <a:spLocks noGrp="1"/>
          </p:cNvSpPr>
          <p:nvPr>
            <p:ph idx="1"/>
          </p:nvPr>
        </p:nvSpPr>
        <p:spPr>
          <a:xfrm>
            <a:off x="591671" y="793376"/>
            <a:ext cx="11161057" cy="5715000"/>
          </a:xfrm>
        </p:spPr>
        <p:txBody>
          <a:bodyPr>
            <a:noAutofit/>
          </a:bodyPr>
          <a:lstStyle/>
          <a:p>
            <a:pPr marL="619760" marR="636270" indent="-342900">
              <a:lnSpc>
                <a:spcPct val="113100"/>
              </a:lnSpc>
              <a:spcBef>
                <a:spcPts val="660"/>
              </a:spcBef>
              <a:buFont typeface="Georgia"/>
              <a:buAutoNum type="arabicPeriod"/>
              <a:tabLst>
                <a:tab pos="619760" algn="l"/>
                <a:tab pos="620395" algn="l"/>
              </a:tabLst>
            </a:pPr>
            <a:r>
              <a:rPr lang="en-US" sz="2000" b="1" spc="-10" dirty="0" smtClean="0">
                <a:latin typeface="Times New Roman"/>
                <a:cs typeface="Times New Roman"/>
              </a:rPr>
              <a:t>Search </a:t>
            </a:r>
            <a:r>
              <a:rPr lang="en-US" sz="2000" b="1" spc="-5" dirty="0" smtClean="0">
                <a:latin typeface="Times New Roman"/>
                <a:cs typeface="Times New Roman"/>
              </a:rPr>
              <a:t>and </a:t>
            </a:r>
            <a:r>
              <a:rPr lang="en-US" sz="2000" b="1" spc="15" dirty="0" smtClean="0">
                <a:latin typeface="Times New Roman"/>
                <a:cs typeface="Times New Roman"/>
              </a:rPr>
              <a:t>Information </a:t>
            </a:r>
            <a:r>
              <a:rPr lang="en-US" sz="2000" b="1" dirty="0" smtClean="0">
                <a:latin typeface="Times New Roman"/>
                <a:cs typeface="Times New Roman"/>
              </a:rPr>
              <a:t>Retrieval </a:t>
            </a:r>
            <a:r>
              <a:rPr lang="en-US" sz="2000" b="1" spc="-10" dirty="0" smtClean="0">
                <a:latin typeface="Times New Roman"/>
                <a:cs typeface="Times New Roman"/>
              </a:rPr>
              <a:t>(IR)</a:t>
            </a:r>
            <a:r>
              <a:rPr lang="en-US" sz="2000" spc="-10" dirty="0" smtClean="0">
                <a:latin typeface="Georgia"/>
                <a:cs typeface="Georgia"/>
              </a:rPr>
              <a:t>: </a:t>
            </a:r>
            <a:r>
              <a:rPr lang="en-US" sz="2000" spc="-40" dirty="0" smtClean="0">
                <a:latin typeface="Georgia"/>
                <a:cs typeface="Georgia"/>
              </a:rPr>
              <a:t>Storage and </a:t>
            </a:r>
            <a:r>
              <a:rPr lang="en-US" sz="2000" spc="-50" dirty="0" smtClean="0">
                <a:latin typeface="Georgia"/>
                <a:cs typeface="Georgia"/>
              </a:rPr>
              <a:t>retrieval </a:t>
            </a:r>
            <a:r>
              <a:rPr lang="en-US" sz="2000" spc="-15" dirty="0" smtClean="0">
                <a:latin typeface="Georgia"/>
                <a:cs typeface="Georgia"/>
              </a:rPr>
              <a:t>of </a:t>
            </a:r>
            <a:r>
              <a:rPr lang="en-US" sz="2000" spc="-40" dirty="0" smtClean="0">
                <a:latin typeface="Georgia"/>
                <a:cs typeface="Georgia"/>
              </a:rPr>
              <a:t>text documents, </a:t>
            </a:r>
            <a:r>
              <a:rPr lang="en-US" sz="2000" spc="-35" dirty="0" smtClean="0">
                <a:latin typeface="Georgia"/>
                <a:cs typeface="Georgia"/>
              </a:rPr>
              <a:t>including </a:t>
            </a:r>
            <a:r>
              <a:rPr lang="en-US" sz="2000" spc="-45" dirty="0" smtClean="0">
                <a:latin typeface="Georgia"/>
                <a:cs typeface="Georgia"/>
              </a:rPr>
              <a:t>search  engines </a:t>
            </a:r>
            <a:r>
              <a:rPr lang="en-US" sz="2000" spc="-40" dirty="0" smtClean="0">
                <a:latin typeface="Georgia"/>
                <a:cs typeface="Georgia"/>
              </a:rPr>
              <a:t>and </a:t>
            </a:r>
            <a:r>
              <a:rPr lang="en-US" sz="2000" spc="-25" dirty="0" smtClean="0">
                <a:latin typeface="Georgia"/>
                <a:cs typeface="Georgia"/>
              </a:rPr>
              <a:t>keyword</a:t>
            </a:r>
            <a:r>
              <a:rPr lang="en-US" sz="2000" spc="125" dirty="0" smtClean="0">
                <a:latin typeface="Georgia"/>
                <a:cs typeface="Georgia"/>
              </a:rPr>
              <a:t> </a:t>
            </a:r>
            <a:r>
              <a:rPr lang="en-US" sz="2000" spc="-45" dirty="0" smtClean="0">
                <a:latin typeface="Georgia"/>
                <a:cs typeface="Georgia"/>
              </a:rPr>
              <a:t>search</a:t>
            </a:r>
            <a:endParaRPr lang="en-US" sz="2000" dirty="0" smtClean="0">
              <a:latin typeface="Georgia"/>
              <a:cs typeface="Georgia"/>
            </a:endParaRPr>
          </a:p>
          <a:p>
            <a:pPr marL="619760" marR="191770" indent="-342900">
              <a:lnSpc>
                <a:spcPct val="113100"/>
              </a:lnSpc>
              <a:spcBef>
                <a:spcPts val="5"/>
              </a:spcBef>
              <a:buFont typeface="Georgia"/>
              <a:buAutoNum type="arabicPeriod"/>
              <a:tabLst>
                <a:tab pos="619760" algn="l"/>
                <a:tab pos="620395" algn="l"/>
              </a:tabLst>
            </a:pPr>
            <a:r>
              <a:rPr lang="en-US" sz="2000" b="1" spc="30" dirty="0" smtClean="0">
                <a:latin typeface="Times New Roman"/>
                <a:cs typeface="Times New Roman"/>
              </a:rPr>
              <a:t>Document </a:t>
            </a:r>
            <a:r>
              <a:rPr lang="en-US" sz="2000" b="1" spc="5" dirty="0" smtClean="0">
                <a:latin typeface="Times New Roman"/>
                <a:cs typeface="Times New Roman"/>
              </a:rPr>
              <a:t>Clustering</a:t>
            </a:r>
            <a:r>
              <a:rPr lang="en-US" sz="2000" spc="5" dirty="0" smtClean="0">
                <a:latin typeface="Georgia"/>
                <a:cs typeface="Georgia"/>
              </a:rPr>
              <a:t>: </a:t>
            </a:r>
            <a:r>
              <a:rPr lang="en-US" sz="2000" spc="-20" dirty="0" smtClean="0">
                <a:latin typeface="Georgia"/>
                <a:cs typeface="Georgia"/>
              </a:rPr>
              <a:t>Grouping </a:t>
            </a:r>
            <a:r>
              <a:rPr lang="en-US" sz="2000" spc="-40" dirty="0" smtClean="0">
                <a:latin typeface="Georgia"/>
                <a:cs typeface="Georgia"/>
              </a:rPr>
              <a:t>and </a:t>
            </a:r>
            <a:r>
              <a:rPr lang="en-US" sz="2000" spc="-30" dirty="0" smtClean="0">
                <a:latin typeface="Georgia"/>
                <a:cs typeface="Georgia"/>
              </a:rPr>
              <a:t>categorizing </a:t>
            </a:r>
            <a:r>
              <a:rPr lang="en-US" sz="2000" spc="-55" dirty="0" smtClean="0">
                <a:latin typeface="Georgia"/>
                <a:cs typeface="Georgia"/>
              </a:rPr>
              <a:t>terms, snippets, </a:t>
            </a:r>
            <a:r>
              <a:rPr lang="en-US" sz="2000" spc="-45" dirty="0" smtClean="0">
                <a:latin typeface="Georgia"/>
                <a:cs typeface="Georgia"/>
              </a:rPr>
              <a:t>paragraphs </a:t>
            </a:r>
            <a:r>
              <a:rPr lang="en-US" sz="2000" spc="-40" dirty="0" smtClean="0">
                <a:latin typeface="Georgia"/>
                <a:cs typeface="Georgia"/>
              </a:rPr>
              <a:t>or </a:t>
            </a:r>
            <a:r>
              <a:rPr lang="en-US" sz="2000" spc="-45" dirty="0" smtClean="0">
                <a:latin typeface="Georgia"/>
                <a:cs typeface="Georgia"/>
              </a:rPr>
              <a:t>documents </a:t>
            </a:r>
            <a:r>
              <a:rPr lang="en-US" sz="2000" spc="-40" dirty="0" smtClean="0">
                <a:latin typeface="Georgia"/>
                <a:cs typeface="Georgia"/>
              </a:rPr>
              <a:t>using data  mining </a:t>
            </a:r>
            <a:r>
              <a:rPr lang="en-US" sz="2000" spc="-45" dirty="0" smtClean="0">
                <a:latin typeface="Georgia"/>
                <a:cs typeface="Georgia"/>
              </a:rPr>
              <a:t>clustering</a:t>
            </a:r>
            <a:r>
              <a:rPr lang="en-US" sz="2000" spc="65" dirty="0" smtClean="0">
                <a:latin typeface="Georgia"/>
                <a:cs typeface="Georgia"/>
              </a:rPr>
              <a:t> </a:t>
            </a:r>
            <a:r>
              <a:rPr lang="en-US" sz="2000" spc="-45" dirty="0" smtClean="0">
                <a:latin typeface="Georgia"/>
                <a:cs typeface="Georgia"/>
              </a:rPr>
              <a:t>methods</a:t>
            </a:r>
            <a:endParaRPr lang="en-US" sz="2000" dirty="0" smtClean="0">
              <a:latin typeface="Georgia"/>
              <a:cs typeface="Georgia"/>
            </a:endParaRPr>
          </a:p>
          <a:p>
            <a:pPr marL="619760" marR="464820" indent="-342900">
              <a:lnSpc>
                <a:spcPct val="119000"/>
              </a:lnSpc>
              <a:buFont typeface="Georgia"/>
              <a:buAutoNum type="arabicPeriod"/>
              <a:tabLst>
                <a:tab pos="619760" algn="l"/>
                <a:tab pos="620395" algn="l"/>
              </a:tabLst>
            </a:pPr>
            <a:r>
              <a:rPr lang="en-US" sz="2000" b="1" spc="30" dirty="0" smtClean="0">
                <a:latin typeface="Times New Roman"/>
                <a:cs typeface="Times New Roman"/>
              </a:rPr>
              <a:t>Document </a:t>
            </a:r>
            <a:r>
              <a:rPr lang="en-US" sz="2000" b="1" spc="20" dirty="0" smtClean="0">
                <a:latin typeface="Times New Roman"/>
                <a:cs typeface="Times New Roman"/>
              </a:rPr>
              <a:t>Classification</a:t>
            </a:r>
            <a:r>
              <a:rPr lang="en-US" sz="2000" spc="20" dirty="0" smtClean="0">
                <a:latin typeface="Georgia"/>
                <a:cs typeface="Georgia"/>
              </a:rPr>
              <a:t>: </a:t>
            </a:r>
            <a:r>
              <a:rPr lang="en-US" sz="2000" spc="-20" dirty="0" smtClean="0">
                <a:latin typeface="Georgia"/>
                <a:cs typeface="Georgia"/>
              </a:rPr>
              <a:t>Grouping </a:t>
            </a:r>
            <a:r>
              <a:rPr lang="en-US" sz="2000" spc="-40" dirty="0" smtClean="0">
                <a:latin typeface="Georgia"/>
                <a:cs typeface="Georgia"/>
              </a:rPr>
              <a:t>and </a:t>
            </a:r>
            <a:r>
              <a:rPr lang="en-US" sz="2000" spc="-30" dirty="0" smtClean="0">
                <a:latin typeface="Georgia"/>
                <a:cs typeface="Georgia"/>
              </a:rPr>
              <a:t>categorizing </a:t>
            </a:r>
            <a:r>
              <a:rPr lang="en-US" sz="2000" spc="-55" dirty="0" smtClean="0">
                <a:latin typeface="Georgia"/>
                <a:cs typeface="Georgia"/>
              </a:rPr>
              <a:t>snippets, </a:t>
            </a:r>
            <a:r>
              <a:rPr lang="en-US" sz="2000" spc="-45" dirty="0" smtClean="0">
                <a:latin typeface="Georgia"/>
                <a:cs typeface="Georgia"/>
              </a:rPr>
              <a:t>paragraphs, </a:t>
            </a:r>
            <a:r>
              <a:rPr lang="en-US" sz="2000" spc="-40" dirty="0" smtClean="0">
                <a:latin typeface="Georgia"/>
                <a:cs typeface="Georgia"/>
              </a:rPr>
              <a:t>or document using data  mining</a:t>
            </a:r>
            <a:r>
              <a:rPr lang="en-US" sz="2000" spc="15" dirty="0" smtClean="0">
                <a:latin typeface="Georgia"/>
                <a:cs typeface="Georgia"/>
              </a:rPr>
              <a:t> </a:t>
            </a:r>
            <a:r>
              <a:rPr lang="en-US" sz="2000" spc="-30" dirty="0" smtClean="0">
                <a:latin typeface="Georgia"/>
                <a:cs typeface="Georgia"/>
              </a:rPr>
              <a:t>classification</a:t>
            </a:r>
            <a:r>
              <a:rPr lang="en-US" sz="2000" spc="15" dirty="0" smtClean="0">
                <a:latin typeface="Georgia"/>
                <a:cs typeface="Georgia"/>
              </a:rPr>
              <a:t> </a:t>
            </a:r>
            <a:r>
              <a:rPr lang="en-US" sz="2000" spc="-45" dirty="0" smtClean="0">
                <a:latin typeface="Georgia"/>
                <a:cs typeface="Georgia"/>
              </a:rPr>
              <a:t>methods,</a:t>
            </a:r>
            <a:r>
              <a:rPr lang="en-US" sz="2000" spc="15" dirty="0" smtClean="0">
                <a:latin typeface="Georgia"/>
                <a:cs typeface="Georgia"/>
              </a:rPr>
              <a:t> </a:t>
            </a:r>
            <a:r>
              <a:rPr lang="en-US" sz="2000" spc="-50" dirty="0" smtClean="0">
                <a:latin typeface="Georgia"/>
                <a:cs typeface="Georgia"/>
              </a:rPr>
              <a:t>based</a:t>
            </a:r>
            <a:r>
              <a:rPr lang="en-US" sz="2000" spc="20" dirty="0" smtClean="0">
                <a:latin typeface="Georgia"/>
                <a:cs typeface="Georgia"/>
              </a:rPr>
              <a:t> </a:t>
            </a:r>
            <a:r>
              <a:rPr lang="en-US" sz="2000" spc="-30" dirty="0" smtClean="0">
                <a:latin typeface="Georgia"/>
                <a:cs typeface="Georgia"/>
              </a:rPr>
              <a:t>on</a:t>
            </a:r>
            <a:r>
              <a:rPr lang="en-US" sz="2000" spc="15" dirty="0" smtClean="0">
                <a:latin typeface="Georgia"/>
                <a:cs typeface="Georgia"/>
              </a:rPr>
              <a:t> </a:t>
            </a:r>
            <a:r>
              <a:rPr lang="en-US" sz="2000" spc="-40" dirty="0" smtClean="0">
                <a:latin typeface="Georgia"/>
                <a:cs typeface="Georgia"/>
              </a:rPr>
              <a:t>models</a:t>
            </a:r>
            <a:r>
              <a:rPr lang="en-US" sz="2000" spc="15" dirty="0" smtClean="0">
                <a:latin typeface="Georgia"/>
                <a:cs typeface="Georgia"/>
              </a:rPr>
              <a:t> </a:t>
            </a:r>
            <a:r>
              <a:rPr lang="en-US" sz="2000" spc="-45" dirty="0" smtClean="0">
                <a:latin typeface="Georgia"/>
                <a:cs typeface="Georgia"/>
              </a:rPr>
              <a:t>trained</a:t>
            </a:r>
            <a:r>
              <a:rPr lang="en-US" sz="2000" spc="15" dirty="0" smtClean="0">
                <a:latin typeface="Georgia"/>
                <a:cs typeface="Georgia"/>
              </a:rPr>
              <a:t> </a:t>
            </a:r>
            <a:r>
              <a:rPr lang="en-US" sz="2000" spc="-30" dirty="0" smtClean="0">
                <a:latin typeface="Georgia"/>
                <a:cs typeface="Georgia"/>
              </a:rPr>
              <a:t>on</a:t>
            </a:r>
            <a:r>
              <a:rPr lang="en-US" sz="2000" spc="20" dirty="0" smtClean="0">
                <a:latin typeface="Georgia"/>
                <a:cs typeface="Georgia"/>
              </a:rPr>
              <a:t> </a:t>
            </a:r>
            <a:r>
              <a:rPr lang="en-US" sz="2000" spc="-40" dirty="0" smtClean="0">
                <a:latin typeface="Georgia"/>
                <a:cs typeface="Georgia"/>
              </a:rPr>
              <a:t>labeled</a:t>
            </a:r>
            <a:r>
              <a:rPr lang="en-US" sz="2000" spc="15" dirty="0" smtClean="0">
                <a:latin typeface="Georgia"/>
                <a:cs typeface="Georgia"/>
              </a:rPr>
              <a:t> </a:t>
            </a:r>
            <a:r>
              <a:rPr lang="en-US" sz="2000" spc="-40" dirty="0" smtClean="0">
                <a:latin typeface="Georgia"/>
                <a:cs typeface="Georgia"/>
              </a:rPr>
              <a:t>examples.</a:t>
            </a:r>
            <a:endParaRPr lang="en-US" sz="2000" dirty="0" smtClean="0">
              <a:latin typeface="Georgia"/>
              <a:cs typeface="Georgia"/>
            </a:endParaRPr>
          </a:p>
          <a:p>
            <a:pPr marL="619760" marR="1246505" indent="-342900">
              <a:lnSpc>
                <a:spcPct val="113100"/>
              </a:lnSpc>
              <a:buFont typeface="Georgia"/>
              <a:buAutoNum type="arabicPeriod"/>
              <a:tabLst>
                <a:tab pos="619760" algn="l"/>
                <a:tab pos="620395" algn="l"/>
              </a:tabLst>
            </a:pPr>
            <a:r>
              <a:rPr lang="en-US" sz="2000" b="1" spc="-20" dirty="0" smtClean="0">
                <a:latin typeface="Times New Roman"/>
                <a:cs typeface="Times New Roman"/>
              </a:rPr>
              <a:t>Web </a:t>
            </a:r>
            <a:r>
              <a:rPr lang="en-US" sz="2000" b="1" spc="15" dirty="0" smtClean="0">
                <a:latin typeface="Times New Roman"/>
                <a:cs typeface="Times New Roman"/>
              </a:rPr>
              <a:t>Mining</a:t>
            </a:r>
            <a:r>
              <a:rPr lang="en-US" sz="2000" spc="15" dirty="0" smtClean="0">
                <a:latin typeface="Georgia"/>
                <a:cs typeface="Georgia"/>
              </a:rPr>
              <a:t>: </a:t>
            </a:r>
            <a:r>
              <a:rPr lang="en-US" sz="2000" spc="-5" dirty="0" smtClean="0">
                <a:latin typeface="Georgia"/>
                <a:cs typeface="Georgia"/>
              </a:rPr>
              <a:t>Data </a:t>
            </a:r>
            <a:r>
              <a:rPr lang="en-US" sz="2000" spc="-40" dirty="0" smtClean="0">
                <a:latin typeface="Georgia"/>
                <a:cs typeface="Georgia"/>
              </a:rPr>
              <a:t>and </a:t>
            </a:r>
            <a:r>
              <a:rPr lang="en-US" sz="2000" spc="-45" dirty="0" smtClean="0">
                <a:latin typeface="Georgia"/>
                <a:cs typeface="Georgia"/>
              </a:rPr>
              <a:t>Text </a:t>
            </a:r>
            <a:r>
              <a:rPr lang="en-US" sz="2000" spc="-20" dirty="0" smtClean="0">
                <a:latin typeface="Georgia"/>
                <a:cs typeface="Georgia"/>
              </a:rPr>
              <a:t>Mining </a:t>
            </a:r>
            <a:r>
              <a:rPr lang="en-US" sz="2000" spc="-30" dirty="0" smtClean="0">
                <a:latin typeface="Georgia"/>
                <a:cs typeface="Georgia"/>
              </a:rPr>
              <a:t>on </a:t>
            </a:r>
            <a:r>
              <a:rPr lang="en-US" sz="2000" spc="-50" dirty="0" smtClean="0">
                <a:latin typeface="Georgia"/>
                <a:cs typeface="Georgia"/>
              </a:rPr>
              <a:t>the Internet </a:t>
            </a:r>
            <a:r>
              <a:rPr lang="en-US" sz="2000" spc="-25" dirty="0" smtClean="0">
                <a:latin typeface="Georgia"/>
                <a:cs typeface="Georgia"/>
              </a:rPr>
              <a:t>with </a:t>
            </a:r>
            <a:r>
              <a:rPr lang="en-US" sz="2000" spc="-20" dirty="0" smtClean="0">
                <a:latin typeface="Georgia"/>
                <a:cs typeface="Georgia"/>
              </a:rPr>
              <a:t>a </a:t>
            </a:r>
            <a:r>
              <a:rPr lang="en-US" sz="2000" spc="-35" dirty="0" smtClean="0">
                <a:latin typeface="Georgia"/>
                <a:cs typeface="Georgia"/>
              </a:rPr>
              <a:t>specific </a:t>
            </a:r>
            <a:r>
              <a:rPr lang="en-US" sz="2000" spc="-30" dirty="0" smtClean="0">
                <a:latin typeface="Georgia"/>
                <a:cs typeface="Georgia"/>
              </a:rPr>
              <a:t>focus on </a:t>
            </a:r>
            <a:r>
              <a:rPr lang="en-US" sz="2000" spc="-50" dirty="0" smtClean="0">
                <a:latin typeface="Georgia"/>
                <a:cs typeface="Georgia"/>
              </a:rPr>
              <a:t>the </a:t>
            </a:r>
            <a:r>
              <a:rPr lang="en-US" sz="2000" spc="-35" dirty="0" smtClean="0">
                <a:latin typeface="Georgia"/>
                <a:cs typeface="Georgia"/>
              </a:rPr>
              <a:t>scale </a:t>
            </a:r>
            <a:r>
              <a:rPr lang="en-US" sz="2000" spc="-40" dirty="0" smtClean="0">
                <a:latin typeface="Georgia"/>
                <a:cs typeface="Georgia"/>
              </a:rPr>
              <a:t>and  </a:t>
            </a:r>
            <a:r>
              <a:rPr lang="en-US" sz="2000" spc="-45" dirty="0" smtClean="0">
                <a:latin typeface="Georgia"/>
                <a:cs typeface="Georgia"/>
              </a:rPr>
              <a:t>interconnectedness </a:t>
            </a:r>
            <a:r>
              <a:rPr lang="en-US" sz="2000" spc="-15" dirty="0" smtClean="0">
                <a:latin typeface="Georgia"/>
                <a:cs typeface="Georgia"/>
              </a:rPr>
              <a:t>of </a:t>
            </a:r>
            <a:r>
              <a:rPr lang="en-US" sz="2000" spc="-50" dirty="0" smtClean="0">
                <a:latin typeface="Georgia"/>
                <a:cs typeface="Georgia"/>
              </a:rPr>
              <a:t>the</a:t>
            </a:r>
            <a:r>
              <a:rPr lang="en-US" sz="2000" spc="-70" dirty="0" smtClean="0">
                <a:latin typeface="Georgia"/>
                <a:cs typeface="Georgia"/>
              </a:rPr>
              <a:t> </a:t>
            </a:r>
            <a:r>
              <a:rPr lang="en-US" sz="2000" spc="-45" dirty="0" smtClean="0">
                <a:latin typeface="Georgia"/>
                <a:cs typeface="Georgia"/>
              </a:rPr>
              <a:t>web.</a:t>
            </a:r>
            <a:endParaRPr lang="en-US" sz="2000" dirty="0" smtClean="0">
              <a:latin typeface="Georgia"/>
              <a:cs typeface="Georgia"/>
            </a:endParaRPr>
          </a:p>
          <a:p>
            <a:pPr marL="619760" marR="533400" indent="-342900">
              <a:lnSpc>
                <a:spcPct val="113100"/>
              </a:lnSpc>
              <a:buFont typeface="Georgia"/>
              <a:buAutoNum type="arabicPeriod"/>
              <a:tabLst>
                <a:tab pos="619760" algn="l"/>
                <a:tab pos="620395" algn="l"/>
              </a:tabLst>
            </a:pPr>
            <a:r>
              <a:rPr lang="en-US" sz="2000" b="1" spc="15" dirty="0" smtClean="0">
                <a:latin typeface="Times New Roman"/>
                <a:cs typeface="Times New Roman"/>
              </a:rPr>
              <a:t>Information </a:t>
            </a:r>
            <a:r>
              <a:rPr lang="en-US" sz="2000" b="1" spc="10" dirty="0" smtClean="0">
                <a:latin typeface="Times New Roman"/>
                <a:cs typeface="Times New Roman"/>
              </a:rPr>
              <a:t>Extraction </a:t>
            </a:r>
            <a:r>
              <a:rPr lang="en-US" sz="2000" b="1" spc="-15" dirty="0" smtClean="0">
                <a:latin typeface="Times New Roman"/>
                <a:cs typeface="Times New Roman"/>
              </a:rPr>
              <a:t>(IE)</a:t>
            </a:r>
            <a:r>
              <a:rPr lang="en-US" sz="2000" spc="-15" dirty="0" smtClean="0">
                <a:latin typeface="Georgia"/>
                <a:cs typeface="Georgia"/>
              </a:rPr>
              <a:t>: </a:t>
            </a:r>
            <a:r>
              <a:rPr lang="en-US" sz="2000" spc="-35" dirty="0" smtClean="0">
                <a:latin typeface="Georgia"/>
                <a:cs typeface="Georgia"/>
              </a:rPr>
              <a:t>Identification </a:t>
            </a:r>
            <a:r>
              <a:rPr lang="en-US" sz="2000" spc="-40" dirty="0" smtClean="0">
                <a:latin typeface="Georgia"/>
                <a:cs typeface="Georgia"/>
              </a:rPr>
              <a:t>and </a:t>
            </a:r>
            <a:r>
              <a:rPr lang="en-US" sz="2000" spc="-35" dirty="0" smtClean="0">
                <a:latin typeface="Georgia"/>
                <a:cs typeface="Georgia"/>
              </a:rPr>
              <a:t>extraction </a:t>
            </a:r>
            <a:r>
              <a:rPr lang="en-US" sz="2000" spc="-15" dirty="0" smtClean="0">
                <a:latin typeface="Georgia"/>
                <a:cs typeface="Georgia"/>
              </a:rPr>
              <a:t>of </a:t>
            </a:r>
            <a:r>
              <a:rPr lang="en-US" sz="2000" spc="-50" dirty="0" smtClean="0">
                <a:latin typeface="Georgia"/>
                <a:cs typeface="Georgia"/>
              </a:rPr>
              <a:t>relevant </a:t>
            </a:r>
            <a:r>
              <a:rPr lang="en-US" sz="2000" spc="-40" dirty="0" smtClean="0">
                <a:latin typeface="Georgia"/>
                <a:cs typeface="Georgia"/>
              </a:rPr>
              <a:t>facts and </a:t>
            </a:r>
            <a:r>
              <a:rPr lang="en-US" sz="2000" spc="-45" dirty="0" smtClean="0">
                <a:latin typeface="Georgia"/>
                <a:cs typeface="Georgia"/>
              </a:rPr>
              <a:t>relationships </a:t>
            </a:r>
            <a:r>
              <a:rPr lang="en-US" sz="2000" spc="-40" dirty="0" smtClean="0">
                <a:latin typeface="Georgia"/>
                <a:cs typeface="Georgia"/>
              </a:rPr>
              <a:t>from  </a:t>
            </a:r>
            <a:r>
              <a:rPr lang="en-US" sz="2000" spc="-50" dirty="0" smtClean="0">
                <a:latin typeface="Georgia"/>
                <a:cs typeface="Georgia"/>
              </a:rPr>
              <a:t>unstructured</a:t>
            </a:r>
            <a:r>
              <a:rPr lang="en-US" sz="2000" spc="25" dirty="0" smtClean="0">
                <a:latin typeface="Georgia"/>
                <a:cs typeface="Georgia"/>
              </a:rPr>
              <a:t> </a:t>
            </a:r>
            <a:r>
              <a:rPr lang="en-US" sz="2000" spc="-45" dirty="0" smtClean="0">
                <a:latin typeface="Georgia"/>
                <a:cs typeface="Georgia"/>
              </a:rPr>
              <a:t>text;</a:t>
            </a:r>
            <a:r>
              <a:rPr lang="en-US" sz="2000" spc="30" dirty="0" smtClean="0">
                <a:latin typeface="Georgia"/>
                <a:cs typeface="Georgia"/>
              </a:rPr>
              <a:t> </a:t>
            </a:r>
            <a:r>
              <a:rPr lang="en-US" sz="2000" spc="-50" dirty="0" smtClean="0">
                <a:latin typeface="Georgia"/>
                <a:cs typeface="Georgia"/>
              </a:rPr>
              <a:t>the</a:t>
            </a:r>
            <a:r>
              <a:rPr lang="en-US" sz="2000" spc="25" dirty="0" smtClean="0">
                <a:latin typeface="Georgia"/>
                <a:cs typeface="Georgia"/>
              </a:rPr>
              <a:t> </a:t>
            </a:r>
            <a:r>
              <a:rPr lang="en-US" sz="2000" spc="-45" dirty="0" smtClean="0">
                <a:latin typeface="Georgia"/>
                <a:cs typeface="Georgia"/>
              </a:rPr>
              <a:t>process</a:t>
            </a:r>
            <a:r>
              <a:rPr lang="en-US" sz="2000" spc="30" dirty="0" smtClean="0">
                <a:latin typeface="Georgia"/>
                <a:cs typeface="Georgia"/>
              </a:rPr>
              <a:t> </a:t>
            </a:r>
            <a:r>
              <a:rPr lang="en-US" sz="2000" spc="-15" dirty="0" smtClean="0">
                <a:latin typeface="Georgia"/>
                <a:cs typeface="Georgia"/>
              </a:rPr>
              <a:t>of</a:t>
            </a:r>
            <a:r>
              <a:rPr lang="en-US" sz="2000" spc="185" dirty="0" smtClean="0">
                <a:latin typeface="Georgia"/>
                <a:cs typeface="Georgia"/>
              </a:rPr>
              <a:t> </a:t>
            </a:r>
            <a:r>
              <a:rPr lang="en-US" sz="2000" spc="-35" dirty="0" smtClean="0">
                <a:latin typeface="Georgia"/>
                <a:cs typeface="Georgia"/>
              </a:rPr>
              <a:t>making</a:t>
            </a:r>
            <a:r>
              <a:rPr lang="en-US" sz="2000" spc="25" dirty="0" smtClean="0">
                <a:latin typeface="Georgia"/>
                <a:cs typeface="Georgia"/>
              </a:rPr>
              <a:t> </a:t>
            </a:r>
            <a:r>
              <a:rPr lang="en-US" sz="2000" spc="-50" dirty="0" smtClean="0">
                <a:latin typeface="Georgia"/>
                <a:cs typeface="Georgia"/>
              </a:rPr>
              <a:t>structured</a:t>
            </a:r>
            <a:r>
              <a:rPr lang="en-US" sz="2000" spc="30" dirty="0" smtClean="0">
                <a:latin typeface="Georgia"/>
                <a:cs typeface="Georgia"/>
              </a:rPr>
              <a:t> </a:t>
            </a:r>
            <a:r>
              <a:rPr lang="en-US" sz="2000" spc="-40" dirty="0" smtClean="0">
                <a:latin typeface="Georgia"/>
                <a:cs typeface="Georgia"/>
              </a:rPr>
              <a:t>data</a:t>
            </a:r>
            <a:r>
              <a:rPr lang="en-US" sz="2000" spc="30" dirty="0" smtClean="0">
                <a:latin typeface="Georgia"/>
                <a:cs typeface="Georgia"/>
              </a:rPr>
              <a:t> </a:t>
            </a:r>
            <a:r>
              <a:rPr lang="en-US" sz="2000" spc="-40" dirty="0" smtClean="0">
                <a:latin typeface="Georgia"/>
                <a:cs typeface="Georgia"/>
              </a:rPr>
              <a:t>from</a:t>
            </a:r>
            <a:r>
              <a:rPr lang="en-US" sz="2000" spc="25" dirty="0" smtClean="0">
                <a:latin typeface="Georgia"/>
                <a:cs typeface="Georgia"/>
              </a:rPr>
              <a:t> </a:t>
            </a:r>
            <a:r>
              <a:rPr lang="en-US" sz="2000" spc="-50" dirty="0" smtClean="0">
                <a:latin typeface="Georgia"/>
                <a:cs typeface="Georgia"/>
              </a:rPr>
              <a:t>unstructured</a:t>
            </a:r>
            <a:r>
              <a:rPr lang="en-US" sz="2000" spc="30" dirty="0" smtClean="0">
                <a:latin typeface="Georgia"/>
                <a:cs typeface="Georgia"/>
              </a:rPr>
              <a:t> </a:t>
            </a:r>
            <a:r>
              <a:rPr lang="en-US" sz="2000" spc="-40" dirty="0" smtClean="0">
                <a:latin typeface="Georgia"/>
                <a:cs typeface="Georgia"/>
              </a:rPr>
              <a:t>and</a:t>
            </a:r>
            <a:r>
              <a:rPr lang="en-US" sz="2000" spc="30" dirty="0" smtClean="0">
                <a:latin typeface="Georgia"/>
                <a:cs typeface="Georgia"/>
              </a:rPr>
              <a:t> </a:t>
            </a:r>
            <a:r>
              <a:rPr lang="en-US" sz="2000" spc="-55" dirty="0" smtClean="0">
                <a:latin typeface="Georgia"/>
                <a:cs typeface="Georgia"/>
              </a:rPr>
              <a:t>semi-structured</a:t>
            </a:r>
            <a:r>
              <a:rPr lang="en-US" sz="2000" spc="25" dirty="0" smtClean="0">
                <a:latin typeface="Georgia"/>
                <a:cs typeface="Georgia"/>
              </a:rPr>
              <a:t> </a:t>
            </a:r>
            <a:r>
              <a:rPr lang="en-US" sz="2000" spc="-40" dirty="0" smtClean="0">
                <a:latin typeface="Georgia"/>
                <a:cs typeface="Georgia"/>
              </a:rPr>
              <a:t>text</a:t>
            </a:r>
            <a:endParaRPr lang="en-US" sz="2000" dirty="0" smtClean="0">
              <a:latin typeface="Georgia"/>
              <a:cs typeface="Georgia"/>
            </a:endParaRPr>
          </a:p>
          <a:p>
            <a:pPr marL="619760" marR="447675" indent="-342900">
              <a:lnSpc>
                <a:spcPct val="113100"/>
              </a:lnSpc>
              <a:buFont typeface="Georgia"/>
              <a:buAutoNum type="arabicPeriod"/>
              <a:tabLst>
                <a:tab pos="619760" algn="l"/>
                <a:tab pos="620395" algn="l"/>
              </a:tabLst>
            </a:pPr>
            <a:r>
              <a:rPr lang="en-US" sz="2000" b="1" spc="10" dirty="0" smtClean="0">
                <a:latin typeface="Times New Roman"/>
                <a:cs typeface="Times New Roman"/>
              </a:rPr>
              <a:t>Natural </a:t>
            </a:r>
            <a:r>
              <a:rPr lang="en-US" sz="2000" b="1" dirty="0" smtClean="0">
                <a:latin typeface="Times New Roman"/>
                <a:cs typeface="Times New Roman"/>
              </a:rPr>
              <a:t>Language </a:t>
            </a:r>
            <a:r>
              <a:rPr lang="en-US" sz="2000" b="1" spc="15" dirty="0" smtClean="0">
                <a:latin typeface="Times New Roman"/>
                <a:cs typeface="Times New Roman"/>
              </a:rPr>
              <a:t>Processing </a:t>
            </a:r>
            <a:r>
              <a:rPr lang="en-US" sz="2000" b="1" spc="10" dirty="0" smtClean="0">
                <a:latin typeface="Times New Roman"/>
                <a:cs typeface="Times New Roman"/>
              </a:rPr>
              <a:t>(NLP)</a:t>
            </a:r>
            <a:r>
              <a:rPr lang="en-US" sz="2000" spc="10" dirty="0" smtClean="0">
                <a:latin typeface="Georgia"/>
                <a:cs typeface="Georgia"/>
              </a:rPr>
              <a:t>: </a:t>
            </a:r>
            <a:r>
              <a:rPr lang="en-US" sz="2000" spc="-25" dirty="0" smtClean="0">
                <a:latin typeface="Georgia"/>
                <a:cs typeface="Georgia"/>
              </a:rPr>
              <a:t>Low-level </a:t>
            </a:r>
            <a:r>
              <a:rPr lang="en-US" sz="2000" spc="-35" dirty="0" smtClean="0">
                <a:latin typeface="Georgia"/>
                <a:cs typeface="Georgia"/>
              </a:rPr>
              <a:t>language </a:t>
            </a:r>
            <a:r>
              <a:rPr lang="en-US" sz="2000" spc="-45" dirty="0" smtClean="0">
                <a:latin typeface="Georgia"/>
                <a:cs typeface="Georgia"/>
              </a:rPr>
              <a:t>processing </a:t>
            </a:r>
            <a:r>
              <a:rPr lang="en-US" sz="2000" spc="-40" dirty="0" smtClean="0">
                <a:latin typeface="Georgia"/>
                <a:cs typeface="Georgia"/>
              </a:rPr>
              <a:t>and </a:t>
            </a:r>
            <a:r>
              <a:rPr lang="en-US" sz="2000" spc="-50" dirty="0" smtClean="0">
                <a:latin typeface="Georgia"/>
                <a:cs typeface="Georgia"/>
              </a:rPr>
              <a:t>understanding tasks </a:t>
            </a:r>
            <a:r>
              <a:rPr lang="en-US" sz="2000" spc="-35" dirty="0" smtClean="0">
                <a:latin typeface="Georgia"/>
                <a:cs typeface="Georgia"/>
              </a:rPr>
              <a:t>(e.g.,  tagging </a:t>
            </a:r>
            <a:r>
              <a:rPr lang="en-US" sz="2000" spc="-50" dirty="0" smtClean="0">
                <a:latin typeface="Georgia"/>
                <a:cs typeface="Georgia"/>
              </a:rPr>
              <a:t>part </a:t>
            </a:r>
            <a:r>
              <a:rPr lang="en-US" sz="2000" spc="-15" dirty="0" smtClean="0">
                <a:latin typeface="Georgia"/>
                <a:cs typeface="Georgia"/>
              </a:rPr>
              <a:t>of </a:t>
            </a:r>
            <a:r>
              <a:rPr lang="en-US" sz="2000" spc="-50" dirty="0" smtClean="0">
                <a:latin typeface="Georgia"/>
                <a:cs typeface="Georgia"/>
              </a:rPr>
              <a:t>speech); </a:t>
            </a:r>
            <a:r>
              <a:rPr lang="en-US" sz="2000" spc="-40" dirty="0" smtClean="0">
                <a:latin typeface="Georgia"/>
                <a:cs typeface="Georgia"/>
              </a:rPr>
              <a:t>often </a:t>
            </a:r>
            <a:r>
              <a:rPr lang="en-US" sz="2000" spc="-45" dirty="0" smtClean="0">
                <a:latin typeface="Georgia"/>
                <a:cs typeface="Georgia"/>
              </a:rPr>
              <a:t>used </a:t>
            </a:r>
            <a:r>
              <a:rPr lang="en-US" sz="2000" spc="-30" dirty="0" smtClean="0">
                <a:latin typeface="Georgia"/>
                <a:cs typeface="Georgia"/>
              </a:rPr>
              <a:t>synonymously </a:t>
            </a:r>
            <a:r>
              <a:rPr lang="en-US" sz="2000" spc="-25" dirty="0" smtClean="0">
                <a:latin typeface="Georgia"/>
                <a:cs typeface="Georgia"/>
              </a:rPr>
              <a:t>with </a:t>
            </a:r>
            <a:r>
              <a:rPr lang="en-US" sz="2000" spc="-35" dirty="0" smtClean="0">
                <a:latin typeface="Georgia"/>
                <a:cs typeface="Georgia"/>
              </a:rPr>
              <a:t>computational</a:t>
            </a:r>
            <a:r>
              <a:rPr lang="en-US" sz="2000" spc="-25" dirty="0" smtClean="0">
                <a:latin typeface="Georgia"/>
                <a:cs typeface="Georgia"/>
              </a:rPr>
              <a:t> </a:t>
            </a:r>
            <a:r>
              <a:rPr lang="en-US" sz="2000" spc="-40" dirty="0" smtClean="0">
                <a:latin typeface="Georgia"/>
                <a:cs typeface="Georgia"/>
              </a:rPr>
              <a:t>linguistics</a:t>
            </a:r>
            <a:endParaRPr lang="en-US" sz="2000" dirty="0" smtClean="0">
              <a:latin typeface="Georgia"/>
              <a:cs typeface="Georgia"/>
            </a:endParaRPr>
          </a:p>
          <a:p>
            <a:pPr marL="619760" indent="-342900">
              <a:lnSpc>
                <a:spcPct val="100000"/>
              </a:lnSpc>
              <a:buFont typeface="Georgia"/>
              <a:buAutoNum type="arabicPeriod"/>
              <a:tabLst>
                <a:tab pos="619760" algn="l"/>
                <a:tab pos="620395" algn="l"/>
              </a:tabLst>
            </a:pPr>
            <a:r>
              <a:rPr lang="en-US" sz="2000" b="1" spc="20" dirty="0" smtClean="0">
                <a:latin typeface="Times New Roman"/>
                <a:cs typeface="Times New Roman"/>
              </a:rPr>
              <a:t>Concept </a:t>
            </a:r>
            <a:r>
              <a:rPr lang="en-US" sz="2000" b="1" spc="5" dirty="0" smtClean="0">
                <a:latin typeface="Times New Roman"/>
                <a:cs typeface="Times New Roman"/>
              </a:rPr>
              <a:t>Extraction</a:t>
            </a:r>
            <a:r>
              <a:rPr lang="en-US" sz="2000" spc="5" dirty="0" smtClean="0">
                <a:latin typeface="Georgia"/>
                <a:cs typeface="Georgia"/>
              </a:rPr>
              <a:t>: </a:t>
            </a:r>
            <a:r>
              <a:rPr lang="en-US" sz="2000" spc="-20" dirty="0" smtClean="0">
                <a:latin typeface="Georgia"/>
                <a:cs typeface="Georgia"/>
              </a:rPr>
              <a:t>Grouping </a:t>
            </a:r>
            <a:r>
              <a:rPr lang="en-US" sz="2000" spc="-15" dirty="0" smtClean="0">
                <a:latin typeface="Georgia"/>
                <a:cs typeface="Georgia"/>
              </a:rPr>
              <a:t>of </a:t>
            </a:r>
            <a:r>
              <a:rPr lang="en-US" sz="2000" spc="-40" dirty="0" smtClean="0">
                <a:latin typeface="Georgia"/>
                <a:cs typeface="Georgia"/>
              </a:rPr>
              <a:t>words and </a:t>
            </a:r>
            <a:r>
              <a:rPr lang="en-US" sz="2000" spc="-55" dirty="0" smtClean="0">
                <a:latin typeface="Georgia"/>
                <a:cs typeface="Georgia"/>
              </a:rPr>
              <a:t>phrases </a:t>
            </a:r>
            <a:r>
              <a:rPr lang="en-US" sz="2000" spc="-35" dirty="0" smtClean="0">
                <a:latin typeface="Georgia"/>
                <a:cs typeface="Georgia"/>
              </a:rPr>
              <a:t>into semantically </a:t>
            </a:r>
            <a:r>
              <a:rPr lang="en-US" sz="2000" spc="-40" dirty="0" smtClean="0">
                <a:latin typeface="Georgia"/>
                <a:cs typeface="Georgia"/>
              </a:rPr>
              <a:t>similar</a:t>
            </a:r>
            <a:r>
              <a:rPr lang="en-US" sz="2000" spc="215" dirty="0" smtClean="0">
                <a:latin typeface="Georgia"/>
                <a:cs typeface="Georgia"/>
              </a:rPr>
              <a:t> </a:t>
            </a:r>
            <a:r>
              <a:rPr lang="en-US" sz="2000" spc="-45" dirty="0" smtClean="0">
                <a:latin typeface="Georgia"/>
                <a:cs typeface="Georgia"/>
              </a:rPr>
              <a:t>groups</a:t>
            </a:r>
            <a:endParaRPr lang="en-US" sz="2000" dirty="0" smtClean="0">
              <a:latin typeface="Georgia"/>
              <a:cs typeface="Georgia"/>
            </a:endParaRPr>
          </a:p>
        </p:txBody>
      </p:sp>
    </p:spTree>
    <p:extLst>
      <p:ext uri="{BB962C8B-B14F-4D97-AF65-F5344CB8AC3E}">
        <p14:creationId xmlns:p14="http://schemas.microsoft.com/office/powerpoint/2010/main" val="1740184603"/>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B5205BA-0E29-0C4F-9164-9FEF62A409CA}"/>
              </a:ext>
            </a:extLst>
          </p:cNvPr>
          <p:cNvSpPr>
            <a:spLocks noGrp="1"/>
          </p:cNvSpPr>
          <p:nvPr>
            <p:ph type="title"/>
          </p:nvPr>
        </p:nvSpPr>
        <p:spPr/>
        <p:txBody>
          <a:bodyPr/>
          <a:lstStyle/>
          <a:p>
            <a:r>
              <a:rPr lang="en-US" dirty="0"/>
              <a:t>Focusing on one target word t:</a:t>
            </a:r>
          </a:p>
        </p:txBody>
      </p:sp>
      <p:pic>
        <p:nvPicPr>
          <p:cNvPr id="4" name="Picture 3">
            <a:extLst>
              <a:ext uri="{FF2B5EF4-FFF2-40B4-BE49-F238E27FC236}">
                <a16:creationId xmlns="" xmlns:a16="http://schemas.microsoft.com/office/drawing/2014/main" id="{EF01C6EE-7383-9347-A64E-8AE159FFEF9C}"/>
              </a:ext>
            </a:extLst>
          </p:cNvPr>
          <p:cNvPicPr>
            <a:picLocks noChangeAspect="1"/>
          </p:cNvPicPr>
          <p:nvPr/>
        </p:nvPicPr>
        <p:blipFill>
          <a:blip r:embed="rId2"/>
          <a:stretch>
            <a:fillRect/>
          </a:stretch>
        </p:blipFill>
        <p:spPr>
          <a:xfrm>
            <a:off x="2717785" y="2196353"/>
            <a:ext cx="6143135" cy="3310467"/>
          </a:xfrm>
          <a:prstGeom prst="rect">
            <a:avLst/>
          </a:prstGeom>
        </p:spPr>
      </p:pic>
    </p:spTree>
    <p:extLst>
      <p:ext uri="{BB962C8B-B14F-4D97-AF65-F5344CB8AC3E}">
        <p14:creationId xmlns:p14="http://schemas.microsoft.com/office/powerpoint/2010/main" val="375068583"/>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24731" y="1592375"/>
            <a:ext cx="8911647" cy="3667752"/>
          </a:xfrm>
        </p:spPr>
      </p:pic>
      <p:sp>
        <p:nvSpPr>
          <p:cNvPr id="5" name="Rectangle 4"/>
          <p:cNvSpPr/>
          <p:nvPr/>
        </p:nvSpPr>
        <p:spPr>
          <a:xfrm>
            <a:off x="1838794" y="4901785"/>
            <a:ext cx="1169233" cy="3447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7241599"/>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9BF1B21-9E8C-9540-A7C9-616266578999}"/>
              </a:ext>
            </a:extLst>
          </p:cNvPr>
          <p:cNvSpPr>
            <a:spLocks noGrp="1"/>
          </p:cNvSpPr>
          <p:nvPr>
            <p:ph type="title"/>
          </p:nvPr>
        </p:nvSpPr>
        <p:spPr/>
        <p:txBody>
          <a:bodyPr/>
          <a:lstStyle/>
          <a:p>
            <a:r>
              <a:rPr lang="en-US" dirty="0"/>
              <a:t>Train using gradient descent</a:t>
            </a:r>
          </a:p>
        </p:txBody>
      </p:sp>
      <p:sp>
        <p:nvSpPr>
          <p:cNvPr id="3" name="Content Placeholder 2">
            <a:extLst>
              <a:ext uri="{FF2B5EF4-FFF2-40B4-BE49-F238E27FC236}">
                <a16:creationId xmlns="" xmlns:a16="http://schemas.microsoft.com/office/drawing/2014/main" id="{2FD25EA6-7E13-914B-AD14-E10ED2BA616D}"/>
              </a:ext>
            </a:extLst>
          </p:cNvPr>
          <p:cNvSpPr>
            <a:spLocks noGrp="1"/>
          </p:cNvSpPr>
          <p:nvPr>
            <p:ph idx="1"/>
          </p:nvPr>
        </p:nvSpPr>
        <p:spPr/>
        <p:txBody>
          <a:bodyPr/>
          <a:lstStyle/>
          <a:p>
            <a:r>
              <a:rPr lang="en-US" dirty="0"/>
              <a:t>Actually learns two separate embedding matrices W and C</a:t>
            </a:r>
          </a:p>
          <a:p>
            <a:r>
              <a:rPr lang="en-US" dirty="0"/>
              <a:t>Can use W and throw away C, or merge them </a:t>
            </a:r>
            <a:r>
              <a:rPr lang="en-US" dirty="0" smtClean="0"/>
              <a:t>somehow</a:t>
            </a:r>
          </a:p>
          <a:p>
            <a:r>
              <a:rPr lang="en-US" dirty="0"/>
              <a:t>Alternatively we can add the two </a:t>
            </a:r>
            <a:r>
              <a:rPr lang="en-US" dirty="0" err="1"/>
              <a:t>embeddings</a:t>
            </a:r>
            <a:r>
              <a:rPr lang="en-US" dirty="0"/>
              <a:t> together, using the summed </a:t>
            </a:r>
            <a:r>
              <a:rPr lang="en-US" dirty="0" smtClean="0"/>
              <a:t>embedding </a:t>
            </a:r>
            <a:r>
              <a:rPr lang="en-US" dirty="0" err="1" smtClean="0"/>
              <a:t>ti</a:t>
            </a:r>
            <a:r>
              <a:rPr lang="en-US" dirty="0" smtClean="0"/>
              <a:t> </a:t>
            </a:r>
            <a:r>
              <a:rPr lang="en-US" dirty="0"/>
              <a:t>+ci as the new d-dimensional embedding, or we can concatenate </a:t>
            </a:r>
            <a:r>
              <a:rPr lang="en-US" dirty="0" smtClean="0"/>
              <a:t>them into </a:t>
            </a:r>
            <a:r>
              <a:rPr lang="en-US" dirty="0"/>
              <a:t>an embedding of dimensionality 2d.</a:t>
            </a:r>
          </a:p>
        </p:txBody>
      </p:sp>
    </p:spTree>
    <p:extLst>
      <p:ext uri="{BB962C8B-B14F-4D97-AF65-F5344CB8AC3E}">
        <p14:creationId xmlns:p14="http://schemas.microsoft.com/office/powerpoint/2010/main" val="2500031362"/>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Summary: How to learn word2vec (skip-gram) </a:t>
            </a:r>
            <a:r>
              <a:rPr lang="en-US" dirty="0" err="1"/>
              <a:t>embeddings</a:t>
            </a:r>
            <a:endParaRPr lang="en-US" dirty="0"/>
          </a:p>
        </p:txBody>
      </p:sp>
      <p:sp>
        <p:nvSpPr>
          <p:cNvPr id="3" name="Content Placeholder 2"/>
          <p:cNvSpPr>
            <a:spLocks noGrp="1"/>
          </p:cNvSpPr>
          <p:nvPr>
            <p:ph idx="1"/>
          </p:nvPr>
        </p:nvSpPr>
        <p:spPr/>
        <p:txBody>
          <a:bodyPr>
            <a:noAutofit/>
          </a:bodyPr>
          <a:lstStyle/>
          <a:p>
            <a:r>
              <a:rPr lang="en-US" dirty="0"/>
              <a:t>Start with V random 300-dimensional vectors as initial </a:t>
            </a:r>
            <a:r>
              <a:rPr lang="en-US" dirty="0" err="1"/>
              <a:t>embeddings</a:t>
            </a:r>
            <a:endParaRPr lang="en-US" dirty="0"/>
          </a:p>
          <a:p>
            <a:r>
              <a:rPr lang="en-US" dirty="0"/>
              <a:t>Use logistic regression, the second most basic classifier used in machine learning after naïve </a:t>
            </a:r>
            <a:r>
              <a:rPr lang="en-US" dirty="0" err="1"/>
              <a:t>bayes</a:t>
            </a:r>
            <a:endParaRPr lang="en-US" dirty="0"/>
          </a:p>
          <a:p>
            <a:pPr lvl="1"/>
            <a:r>
              <a:rPr lang="en-US" dirty="0"/>
              <a:t>Take a corpus and take pairs of words that co-occur as positive examples</a:t>
            </a:r>
          </a:p>
          <a:p>
            <a:pPr lvl="1"/>
            <a:r>
              <a:rPr lang="en-US" dirty="0"/>
              <a:t>Take pairs of words that don't co-occur as negative examples</a:t>
            </a:r>
          </a:p>
          <a:p>
            <a:pPr lvl="1"/>
            <a:r>
              <a:rPr lang="en-US" dirty="0"/>
              <a:t>Train the classifier to distinguish these by slowly adjusting all the </a:t>
            </a:r>
            <a:r>
              <a:rPr lang="en-US" dirty="0" err="1"/>
              <a:t>embeddings</a:t>
            </a:r>
            <a:r>
              <a:rPr lang="en-US" dirty="0"/>
              <a:t> to improve the classifier performance</a:t>
            </a:r>
          </a:p>
          <a:p>
            <a:pPr lvl="1"/>
            <a:r>
              <a:rPr lang="en-US" dirty="0"/>
              <a:t>Throw away the classifier code and keep the </a:t>
            </a:r>
            <a:r>
              <a:rPr lang="en-US" dirty="0" err="1"/>
              <a:t>embeddings</a:t>
            </a:r>
            <a:r>
              <a:rPr lang="en-US" dirty="0"/>
              <a:t>.</a:t>
            </a:r>
          </a:p>
        </p:txBody>
      </p:sp>
    </p:spTree>
    <p:extLst>
      <p:ext uri="{BB962C8B-B14F-4D97-AF65-F5344CB8AC3E}">
        <p14:creationId xmlns:p14="http://schemas.microsoft.com/office/powerpoint/2010/main" val="1016547746"/>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Query Processing in the Vector Space Model</a:t>
            </a:r>
            <a:endParaRPr lang="en-US" dirty="0"/>
          </a:p>
        </p:txBody>
      </p:sp>
      <p:sp>
        <p:nvSpPr>
          <p:cNvPr id="3" name="Content Placeholder 2"/>
          <p:cNvSpPr>
            <a:spLocks noGrp="1"/>
          </p:cNvSpPr>
          <p:nvPr>
            <p:ph idx="1"/>
          </p:nvPr>
        </p:nvSpPr>
        <p:spPr/>
        <p:txBody>
          <a:bodyPr>
            <a:normAutofit/>
          </a:bodyPr>
          <a:lstStyle/>
          <a:p>
            <a:r>
              <a:rPr lang="en-US" dirty="0"/>
              <a:t>Treat the query as a (short) (pseudo-)</a:t>
            </a:r>
            <a:r>
              <a:rPr lang="en-US" dirty="0" smtClean="0"/>
              <a:t>document. </a:t>
            </a:r>
            <a:r>
              <a:rPr lang="en-US" dirty="0"/>
              <a:t>B</a:t>
            </a:r>
            <a:r>
              <a:rPr lang="en-US" dirty="0" smtClean="0"/>
              <a:t>y </a:t>
            </a:r>
            <a:r>
              <a:rPr lang="en-US" dirty="0"/>
              <a:t>viewing a query as a “bag of words”, we are able </a:t>
            </a:r>
            <a:r>
              <a:rPr lang="en-US" dirty="0" smtClean="0"/>
              <a:t>to treat </a:t>
            </a:r>
            <a:r>
              <a:rPr lang="en-US" dirty="0"/>
              <a:t>it as a very short </a:t>
            </a:r>
            <a:r>
              <a:rPr lang="en-US" dirty="0" smtClean="0"/>
              <a:t>document</a:t>
            </a:r>
          </a:p>
          <a:p>
            <a:r>
              <a:rPr lang="en-US" dirty="0"/>
              <a:t>As a consequence, we can use the </a:t>
            </a:r>
            <a:r>
              <a:rPr lang="en-US" dirty="0" smtClean="0"/>
              <a:t>cosine similarity </a:t>
            </a:r>
            <a:r>
              <a:rPr lang="en-US" dirty="0"/>
              <a:t>between the query vector and a document vector as a measure </a:t>
            </a:r>
            <a:r>
              <a:rPr lang="en-US" dirty="0" smtClean="0"/>
              <a:t>of the </a:t>
            </a:r>
            <a:r>
              <a:rPr lang="en-US" dirty="0"/>
              <a:t>score of the document for that query.</a:t>
            </a:r>
          </a:p>
          <a:p>
            <a:r>
              <a:rPr lang="en-US" dirty="0" smtClean="0"/>
              <a:t>Calculate </a:t>
            </a:r>
            <a:r>
              <a:rPr lang="en-US" dirty="0"/>
              <a:t>(VSM cosine) similarity between </a:t>
            </a:r>
            <a:r>
              <a:rPr lang="en-US" dirty="0" smtClean="0"/>
              <a:t>query pseudo-document </a:t>
            </a:r>
            <a:r>
              <a:rPr lang="en-US" dirty="0"/>
              <a:t>and each document in collection</a:t>
            </a:r>
          </a:p>
          <a:p>
            <a:r>
              <a:rPr lang="en-US" dirty="0" smtClean="0"/>
              <a:t>Rank </a:t>
            </a:r>
            <a:r>
              <a:rPr lang="en-US" dirty="0"/>
              <a:t>documents by decreasing similarity with query</a:t>
            </a:r>
          </a:p>
          <a:p>
            <a:r>
              <a:rPr lang="en-US" dirty="0" smtClean="0"/>
              <a:t>Return </a:t>
            </a:r>
            <a:r>
              <a:rPr lang="en-US" dirty="0"/>
              <a:t>to user in rank order (generally only top </a:t>
            </a:r>
            <a:r>
              <a:rPr lang="en-US" dirty="0" smtClean="0"/>
              <a:t>results initially</a:t>
            </a:r>
            <a:r>
              <a:rPr lang="en-US" dirty="0"/>
              <a:t>)</a:t>
            </a:r>
          </a:p>
        </p:txBody>
      </p:sp>
    </p:spTree>
    <p:extLst>
      <p:ext uri="{BB962C8B-B14F-4D97-AF65-F5344CB8AC3E}">
        <p14:creationId xmlns:p14="http://schemas.microsoft.com/office/powerpoint/2010/main" val="3480947494"/>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3761"/>
            <a:ext cx="10515600" cy="455146"/>
          </a:xfrm>
        </p:spPr>
        <p:txBody>
          <a:bodyPr>
            <a:normAutofit fontScale="90000"/>
          </a:bodyPr>
          <a:lstStyle/>
          <a:p>
            <a:r>
              <a:rPr lang="en-US" dirty="0" smtClean="0"/>
              <a:t>SMART Notation</a:t>
            </a:r>
            <a:endParaRPr lang="en-US" dirty="0"/>
          </a:p>
        </p:txBody>
      </p:sp>
      <p:sp>
        <p:nvSpPr>
          <p:cNvPr id="3" name="Content Placeholder 2"/>
          <p:cNvSpPr>
            <a:spLocks noGrp="1"/>
          </p:cNvSpPr>
          <p:nvPr>
            <p:ph idx="1"/>
          </p:nvPr>
        </p:nvSpPr>
        <p:spPr>
          <a:xfrm>
            <a:off x="744069" y="3482784"/>
            <a:ext cx="10847295" cy="3079381"/>
          </a:xfrm>
        </p:spPr>
        <p:txBody>
          <a:bodyPr>
            <a:normAutofit fontScale="85000" lnSpcReduction="20000"/>
          </a:bodyPr>
          <a:lstStyle/>
          <a:p>
            <a:r>
              <a:rPr lang="en-US" dirty="0" smtClean="0"/>
              <a:t>The mnemonic </a:t>
            </a:r>
            <a:r>
              <a:rPr lang="en-US" dirty="0"/>
              <a:t>for representing a combination of weights takes the form </a:t>
            </a:r>
            <a:r>
              <a:rPr lang="en-US" i="1" dirty="0" err="1" smtClean="0"/>
              <a:t>ddd.qqq</a:t>
            </a:r>
            <a:r>
              <a:rPr lang="en-US" i="1" dirty="0" smtClean="0"/>
              <a:t> </a:t>
            </a:r>
            <a:r>
              <a:rPr lang="en-US" dirty="0" smtClean="0"/>
              <a:t>where </a:t>
            </a:r>
            <a:r>
              <a:rPr lang="en-US" dirty="0"/>
              <a:t>the first triplet gives the </a:t>
            </a:r>
            <a:r>
              <a:rPr lang="en-US" dirty="0" smtClean="0"/>
              <a:t>term weighting </a:t>
            </a:r>
            <a:r>
              <a:rPr lang="en-US" dirty="0"/>
              <a:t>of the document </a:t>
            </a:r>
            <a:r>
              <a:rPr lang="en-US" dirty="0" smtClean="0"/>
              <a:t>vector, while the </a:t>
            </a:r>
            <a:r>
              <a:rPr lang="en-US" dirty="0"/>
              <a:t>second triplet gives the weighting in the query vector</a:t>
            </a:r>
            <a:r>
              <a:rPr lang="en-US" dirty="0" smtClean="0"/>
              <a:t>.</a:t>
            </a:r>
          </a:p>
          <a:p>
            <a:r>
              <a:rPr lang="en-US" dirty="0"/>
              <a:t>The first letter </a:t>
            </a:r>
            <a:r>
              <a:rPr lang="en-US" dirty="0" smtClean="0"/>
              <a:t>in each </a:t>
            </a:r>
            <a:r>
              <a:rPr lang="en-US" dirty="0"/>
              <a:t>triplet specifies the term frequency component of the weighting, </a:t>
            </a:r>
            <a:r>
              <a:rPr lang="en-US" dirty="0" smtClean="0"/>
              <a:t>the second </a:t>
            </a:r>
            <a:r>
              <a:rPr lang="en-US" dirty="0"/>
              <a:t>the document frequency component, and the third the form of </a:t>
            </a:r>
            <a:r>
              <a:rPr lang="en-US" dirty="0" smtClean="0"/>
              <a:t>normalization used.</a:t>
            </a:r>
          </a:p>
          <a:p>
            <a:r>
              <a:rPr lang="en-US" dirty="0"/>
              <a:t>For example, a very standard weighting </a:t>
            </a:r>
            <a:r>
              <a:rPr lang="en-US" dirty="0" smtClean="0"/>
              <a:t>scheme is </a:t>
            </a:r>
            <a:r>
              <a:rPr lang="en-US" i="1" dirty="0" err="1"/>
              <a:t>lnc.ltc</a:t>
            </a:r>
            <a:r>
              <a:rPr lang="en-US" dirty="0"/>
              <a:t>, where the document vector has log-weighted term frequency, </a:t>
            </a:r>
            <a:r>
              <a:rPr lang="en-US" dirty="0" smtClean="0"/>
              <a:t>no </a:t>
            </a:r>
            <a:r>
              <a:rPr lang="en-US" dirty="0" err="1" smtClean="0"/>
              <a:t>idf</a:t>
            </a:r>
            <a:r>
              <a:rPr lang="en-US" dirty="0" smtClean="0"/>
              <a:t> </a:t>
            </a:r>
            <a:r>
              <a:rPr lang="en-US" dirty="0"/>
              <a:t>(for both effectiveness and efficiency reasons), and cosine </a:t>
            </a:r>
            <a:r>
              <a:rPr lang="en-US" dirty="0" smtClean="0"/>
              <a:t>normalization, while </a:t>
            </a:r>
            <a:r>
              <a:rPr lang="en-US" dirty="0"/>
              <a:t>the query vector uses log-weighted term frequency, </a:t>
            </a:r>
            <a:r>
              <a:rPr lang="en-US" dirty="0" err="1"/>
              <a:t>idf</a:t>
            </a:r>
            <a:r>
              <a:rPr lang="en-US" dirty="0"/>
              <a:t> weighting, </a:t>
            </a:r>
            <a:r>
              <a:rPr lang="en-US" dirty="0" smtClean="0"/>
              <a:t>and cosine </a:t>
            </a:r>
            <a:r>
              <a:rPr lang="en-US" dirty="0"/>
              <a:t>normalization.</a:t>
            </a:r>
          </a:p>
        </p:txBody>
      </p:sp>
      <p:pic>
        <p:nvPicPr>
          <p:cNvPr id="4" name="Picture 3"/>
          <p:cNvPicPr>
            <a:picLocks noChangeAspect="1"/>
          </p:cNvPicPr>
          <p:nvPr/>
        </p:nvPicPr>
        <p:blipFill>
          <a:blip r:embed="rId2"/>
          <a:stretch>
            <a:fillRect/>
          </a:stretch>
        </p:blipFill>
        <p:spPr>
          <a:xfrm>
            <a:off x="1981200" y="789733"/>
            <a:ext cx="8229600" cy="2562225"/>
          </a:xfrm>
          <a:prstGeom prst="rect">
            <a:avLst/>
          </a:prstGeom>
        </p:spPr>
      </p:pic>
    </p:spTree>
    <p:extLst>
      <p:ext uri="{BB962C8B-B14F-4D97-AF65-F5344CB8AC3E}">
        <p14:creationId xmlns:p14="http://schemas.microsoft.com/office/powerpoint/2010/main" val="37412266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a:t>
            </a:r>
            <a:endParaRPr lang="en-US" dirty="0"/>
          </a:p>
        </p:txBody>
      </p:sp>
      <p:sp>
        <p:nvSpPr>
          <p:cNvPr id="3" name="Content Placeholder 2"/>
          <p:cNvSpPr>
            <a:spLocks noGrp="1"/>
          </p:cNvSpPr>
          <p:nvPr>
            <p:ph idx="1"/>
          </p:nvPr>
        </p:nvSpPr>
        <p:spPr/>
        <p:txBody>
          <a:bodyPr/>
          <a:lstStyle/>
          <a:p>
            <a:r>
              <a:rPr lang="en-US" dirty="0" err="1"/>
              <a:t>Ch</a:t>
            </a:r>
            <a:r>
              <a:rPr lang="en-US" dirty="0"/>
              <a:t> 6 (pages 101 – 115, 118 – 123) in Speech and Language Processing by </a:t>
            </a:r>
            <a:r>
              <a:rPr lang="en-US" dirty="0" err="1"/>
              <a:t>Jurafsky</a:t>
            </a:r>
            <a:r>
              <a:rPr lang="en-US" dirty="0"/>
              <a:t> and Martin</a:t>
            </a:r>
          </a:p>
          <a:p>
            <a:r>
              <a:rPr lang="en-US" dirty="0" err="1" smtClean="0"/>
              <a:t>Ch</a:t>
            </a:r>
            <a:r>
              <a:rPr lang="en-US" dirty="0" smtClean="0"/>
              <a:t> 2 (section 2.2 pages 22 – 34) </a:t>
            </a:r>
            <a:r>
              <a:rPr lang="en-US" dirty="0"/>
              <a:t>in An Introduction to Information Retrieval by Manning, </a:t>
            </a:r>
            <a:r>
              <a:rPr lang="en-US" dirty="0" err="1"/>
              <a:t>Raghavan</a:t>
            </a:r>
            <a:r>
              <a:rPr lang="en-US" dirty="0"/>
              <a:t> and </a:t>
            </a:r>
            <a:r>
              <a:rPr lang="en-US" dirty="0" err="1"/>
              <a:t>Schutze</a:t>
            </a:r>
            <a:endParaRPr lang="en-US" dirty="0" smtClean="0"/>
          </a:p>
          <a:p>
            <a:r>
              <a:rPr lang="en-US" dirty="0" err="1" smtClean="0"/>
              <a:t>Ch</a:t>
            </a:r>
            <a:r>
              <a:rPr lang="en-US" dirty="0" smtClean="0"/>
              <a:t> 6 (pages 117 – 133) in An Introduction to Information Retrieval by Manning, </a:t>
            </a:r>
            <a:r>
              <a:rPr lang="en-US" dirty="0" err="1" smtClean="0"/>
              <a:t>Raghavan</a:t>
            </a:r>
            <a:r>
              <a:rPr lang="en-US" dirty="0" smtClean="0"/>
              <a:t> and </a:t>
            </a:r>
            <a:r>
              <a:rPr lang="en-US" dirty="0" err="1" smtClean="0"/>
              <a:t>Schutze</a:t>
            </a:r>
            <a:r>
              <a:rPr lang="en-US" dirty="0" smtClean="0"/>
              <a:t>.  </a:t>
            </a:r>
          </a:p>
          <a:p>
            <a:r>
              <a:rPr lang="en-US" dirty="0" smtClean="0"/>
              <a:t>PDFs on Blackboard.</a:t>
            </a:r>
            <a:endParaRPr lang="en-US" dirty="0"/>
          </a:p>
        </p:txBody>
      </p:sp>
    </p:spTree>
    <p:extLst>
      <p:ext uri="{BB962C8B-B14F-4D97-AF65-F5344CB8AC3E}">
        <p14:creationId xmlns:p14="http://schemas.microsoft.com/office/powerpoint/2010/main" val="176178885"/>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30656"/>
            <a:ext cx="10515600" cy="643404"/>
          </a:xfrm>
        </p:spPr>
        <p:txBody>
          <a:bodyPr>
            <a:normAutofit fontScale="90000"/>
          </a:bodyPr>
          <a:lstStyle/>
          <a:p>
            <a:r>
              <a:rPr lang="en-US" dirty="0" smtClean="0"/>
              <a:t>Practice/HW</a:t>
            </a:r>
            <a:endParaRPr lang="en-US" dirty="0"/>
          </a:p>
        </p:txBody>
      </p:sp>
      <p:sp>
        <p:nvSpPr>
          <p:cNvPr id="3" name="Content Placeholder 2"/>
          <p:cNvSpPr>
            <a:spLocks noGrp="1"/>
          </p:cNvSpPr>
          <p:nvPr>
            <p:ph idx="1"/>
          </p:nvPr>
        </p:nvSpPr>
        <p:spPr>
          <a:xfrm>
            <a:off x="838200" y="874060"/>
            <a:ext cx="10515600" cy="5302903"/>
          </a:xfrm>
        </p:spPr>
        <p:txBody>
          <a:bodyPr>
            <a:normAutofit lnSpcReduction="10000"/>
          </a:bodyPr>
          <a:lstStyle/>
          <a:p>
            <a:r>
              <a:rPr lang="en-US" dirty="0" smtClean="0"/>
              <a:t>Fetch tweets for anyone that you follow on twitter, if not search for any keywords (e.g. “Russia Investigation”) and get all the tweets.</a:t>
            </a:r>
          </a:p>
          <a:p>
            <a:r>
              <a:rPr lang="en-US" dirty="0" smtClean="0"/>
              <a:t>Preprocess text</a:t>
            </a:r>
          </a:p>
          <a:p>
            <a:pPr lvl="1"/>
            <a:r>
              <a:rPr lang="en-US" dirty="0" smtClean="0"/>
              <a:t>Convert text to lower case</a:t>
            </a:r>
          </a:p>
          <a:p>
            <a:pPr lvl="1"/>
            <a:r>
              <a:rPr lang="en-US" dirty="0" smtClean="0"/>
              <a:t>Remove stop words</a:t>
            </a:r>
          </a:p>
          <a:p>
            <a:pPr lvl="1"/>
            <a:r>
              <a:rPr lang="en-US" dirty="0" smtClean="0"/>
              <a:t>Remove punctuations</a:t>
            </a:r>
          </a:p>
          <a:p>
            <a:pPr lvl="1"/>
            <a:r>
              <a:rPr lang="en-US" dirty="0" smtClean="0"/>
              <a:t>Remove white space</a:t>
            </a:r>
          </a:p>
          <a:p>
            <a:pPr lvl="1"/>
            <a:r>
              <a:rPr lang="en-US" dirty="0" smtClean="0"/>
              <a:t>Remove symbols “@”, “$”, “!”</a:t>
            </a:r>
          </a:p>
          <a:p>
            <a:r>
              <a:rPr lang="en-US" dirty="0" smtClean="0"/>
              <a:t>Stem the words</a:t>
            </a:r>
          </a:p>
          <a:p>
            <a:r>
              <a:rPr lang="en-US" dirty="0" smtClean="0"/>
              <a:t>Create a document term matrix</a:t>
            </a:r>
          </a:p>
          <a:p>
            <a:r>
              <a:rPr lang="en-US" dirty="0" smtClean="0"/>
              <a:t>Plot a bar chart showing the frequency of the words</a:t>
            </a:r>
          </a:p>
          <a:p>
            <a:r>
              <a:rPr lang="en-US" dirty="0" smtClean="0"/>
              <a:t>Create a word cloud</a:t>
            </a:r>
            <a:endParaRPr lang="en-US" dirty="0"/>
          </a:p>
        </p:txBody>
      </p:sp>
    </p:spTree>
    <p:extLst>
      <p:ext uri="{BB962C8B-B14F-4D97-AF65-F5344CB8AC3E}">
        <p14:creationId xmlns:p14="http://schemas.microsoft.com/office/powerpoint/2010/main" val="10704619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57549"/>
            <a:ext cx="10515600" cy="508934"/>
          </a:xfrm>
        </p:spPr>
        <p:txBody>
          <a:bodyPr>
            <a:normAutofit fontScale="90000"/>
          </a:bodyPr>
          <a:lstStyle/>
          <a:p>
            <a:r>
              <a:rPr lang="en-US" dirty="0" smtClean="0"/>
              <a:t>Terminology</a:t>
            </a:r>
            <a:endParaRPr lang="en-US" dirty="0"/>
          </a:p>
        </p:txBody>
      </p:sp>
      <p:sp>
        <p:nvSpPr>
          <p:cNvPr id="3" name="Content Placeholder 2"/>
          <p:cNvSpPr>
            <a:spLocks noGrp="1"/>
          </p:cNvSpPr>
          <p:nvPr>
            <p:ph idx="1"/>
          </p:nvPr>
        </p:nvSpPr>
        <p:spPr>
          <a:xfrm>
            <a:off x="555812" y="911225"/>
            <a:ext cx="10797988" cy="5731622"/>
          </a:xfrm>
        </p:spPr>
        <p:txBody>
          <a:bodyPr>
            <a:normAutofit lnSpcReduction="10000"/>
          </a:bodyPr>
          <a:lstStyle/>
          <a:p>
            <a:r>
              <a:rPr lang="en-US" b="1" dirty="0" smtClean="0"/>
              <a:t>Corpus</a:t>
            </a:r>
            <a:r>
              <a:rPr lang="en-US" dirty="0" smtClean="0"/>
              <a:t> - </a:t>
            </a:r>
            <a:r>
              <a:rPr lang="en-US" dirty="0"/>
              <a:t>A body </a:t>
            </a:r>
            <a:r>
              <a:rPr lang="en-US" dirty="0" smtClean="0"/>
              <a:t>of texts </a:t>
            </a:r>
            <a:r>
              <a:rPr lang="en-US" dirty="0"/>
              <a:t>is called a corpus </a:t>
            </a:r>
            <a:r>
              <a:rPr lang="en-US" dirty="0" smtClean="0"/>
              <a:t>which </a:t>
            </a:r>
            <a:r>
              <a:rPr lang="en-US" dirty="0"/>
              <a:t>is simply Latin for ‘body,’ and when </a:t>
            </a:r>
            <a:r>
              <a:rPr lang="en-US" dirty="0" smtClean="0"/>
              <a:t>you have </a:t>
            </a:r>
            <a:r>
              <a:rPr lang="en-US" dirty="0"/>
              <a:t>several such collections of texts, you have </a:t>
            </a:r>
            <a:r>
              <a:rPr lang="en-US" i="1" dirty="0"/>
              <a:t>corpora</a:t>
            </a:r>
            <a:r>
              <a:rPr lang="en-US" i="1" dirty="0" smtClean="0"/>
              <a:t>. </a:t>
            </a:r>
            <a:r>
              <a:rPr lang="en-US" dirty="0"/>
              <a:t>Corpus </a:t>
            </a:r>
            <a:r>
              <a:rPr lang="en-US" dirty="0" smtClean="0"/>
              <a:t>can be regarded </a:t>
            </a:r>
            <a:r>
              <a:rPr lang="en-US" dirty="0"/>
              <a:t>as a collection of discreet </a:t>
            </a:r>
            <a:r>
              <a:rPr lang="en-US" dirty="0" smtClean="0"/>
              <a:t>documents.</a:t>
            </a:r>
          </a:p>
          <a:p>
            <a:r>
              <a:rPr lang="en-US" b="1" dirty="0"/>
              <a:t>Document</a:t>
            </a:r>
            <a:r>
              <a:rPr lang="en-US" dirty="0"/>
              <a:t> – A document regarded as a collection of discreet terms </a:t>
            </a:r>
            <a:endParaRPr lang="en-US" dirty="0" smtClean="0"/>
          </a:p>
          <a:p>
            <a:r>
              <a:rPr lang="en-US" b="1" dirty="0"/>
              <a:t>Term</a:t>
            </a:r>
            <a:r>
              <a:rPr lang="en-US" dirty="0"/>
              <a:t> </a:t>
            </a:r>
            <a:r>
              <a:rPr lang="en-US" dirty="0" smtClean="0"/>
              <a:t>– Usually a word but not always necessarily so.</a:t>
            </a:r>
          </a:p>
          <a:p>
            <a:r>
              <a:rPr lang="en-US" b="1" i="1" dirty="0" smtClean="0"/>
              <a:t>Collocation</a:t>
            </a:r>
            <a:r>
              <a:rPr lang="en-US" i="1" dirty="0" smtClean="0"/>
              <a:t> - </a:t>
            </a:r>
            <a:r>
              <a:rPr lang="en-US" dirty="0"/>
              <a:t>A COLLOCATION is an expression consisting of two or more words </a:t>
            </a:r>
            <a:r>
              <a:rPr lang="en-US" dirty="0" smtClean="0"/>
              <a:t>that correspond </a:t>
            </a:r>
            <a:r>
              <a:rPr lang="en-US" dirty="0"/>
              <a:t>to some conventional way of saying things</a:t>
            </a:r>
            <a:r>
              <a:rPr lang="en-US" dirty="0" smtClean="0"/>
              <a:t>. </a:t>
            </a:r>
            <a:r>
              <a:rPr lang="en-US" dirty="0"/>
              <a:t>Collocations include </a:t>
            </a:r>
            <a:r>
              <a:rPr lang="en-US" dirty="0" smtClean="0"/>
              <a:t>noun phrases </a:t>
            </a:r>
            <a:r>
              <a:rPr lang="en-US" dirty="0"/>
              <a:t>like </a:t>
            </a:r>
            <a:r>
              <a:rPr lang="en-US" i="1" dirty="0"/>
              <a:t>strong tea </a:t>
            </a:r>
            <a:r>
              <a:rPr lang="en-US" dirty="0"/>
              <a:t>and </a:t>
            </a:r>
            <a:r>
              <a:rPr lang="en-US" i="1" dirty="0"/>
              <a:t>weapons of mass destruction, </a:t>
            </a:r>
            <a:r>
              <a:rPr lang="en-US" dirty="0"/>
              <a:t>phrasal </a:t>
            </a:r>
            <a:r>
              <a:rPr lang="en-US" dirty="0" smtClean="0"/>
              <a:t>verbs like </a:t>
            </a:r>
            <a:r>
              <a:rPr lang="en-US" i="1" dirty="0"/>
              <a:t>to make up, </a:t>
            </a:r>
            <a:r>
              <a:rPr lang="en-US" dirty="0"/>
              <a:t>and other stock phrases like </a:t>
            </a:r>
            <a:r>
              <a:rPr lang="en-US" i="1" dirty="0"/>
              <a:t>the rich and </a:t>
            </a:r>
            <a:r>
              <a:rPr lang="en-US" i="1" dirty="0" smtClean="0"/>
              <a:t>powerful.  </a:t>
            </a:r>
            <a:r>
              <a:rPr lang="en-US" dirty="0" smtClean="0"/>
              <a:t>They </a:t>
            </a:r>
            <a:r>
              <a:rPr lang="en-US" dirty="0"/>
              <a:t>often have a specialized meaning or are </a:t>
            </a:r>
            <a:r>
              <a:rPr lang="en-US" dirty="0" smtClean="0"/>
              <a:t>idiomatic, but </a:t>
            </a:r>
            <a:r>
              <a:rPr lang="en-US" dirty="0"/>
              <a:t>they need not be</a:t>
            </a:r>
            <a:r>
              <a:rPr lang="en-US" dirty="0" smtClean="0"/>
              <a:t>.</a:t>
            </a:r>
          </a:p>
          <a:p>
            <a:r>
              <a:rPr lang="en-US" b="1" dirty="0" smtClean="0"/>
              <a:t>Compositionality</a:t>
            </a:r>
            <a:r>
              <a:rPr lang="en-US" dirty="0" smtClean="0"/>
              <a:t> - </a:t>
            </a:r>
            <a:r>
              <a:rPr lang="en-US" dirty="0"/>
              <a:t>We call </a:t>
            </a:r>
            <a:r>
              <a:rPr lang="en-US" dirty="0" smtClean="0"/>
              <a:t>a natural </a:t>
            </a:r>
            <a:r>
              <a:rPr lang="en-US" dirty="0"/>
              <a:t>language expression compositional if the meaning of the </a:t>
            </a:r>
            <a:r>
              <a:rPr lang="en-US" dirty="0" smtClean="0"/>
              <a:t>expression can </a:t>
            </a:r>
            <a:r>
              <a:rPr lang="en-US" dirty="0"/>
              <a:t>be predicted from the meaning of the parts</a:t>
            </a:r>
            <a:r>
              <a:rPr lang="en-US" dirty="0" smtClean="0"/>
              <a:t>. </a:t>
            </a:r>
            <a:r>
              <a:rPr lang="en-US" dirty="0"/>
              <a:t>Collocations are characterized by limited </a:t>
            </a:r>
            <a:r>
              <a:rPr lang="en-US" i="1" dirty="0" smtClean="0"/>
              <a:t>compositionality.</a:t>
            </a:r>
          </a:p>
        </p:txBody>
      </p:sp>
    </p:spTree>
    <p:extLst>
      <p:ext uri="{BB962C8B-B14F-4D97-AF65-F5344CB8AC3E}">
        <p14:creationId xmlns:p14="http://schemas.microsoft.com/office/powerpoint/2010/main" val="39564819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57548"/>
            <a:ext cx="10515600" cy="374463"/>
          </a:xfrm>
        </p:spPr>
        <p:txBody>
          <a:bodyPr>
            <a:normAutofit fontScale="90000"/>
          </a:bodyPr>
          <a:lstStyle/>
          <a:p>
            <a:r>
              <a:rPr lang="en-US" dirty="0"/>
              <a:t>Terminology</a:t>
            </a:r>
          </a:p>
        </p:txBody>
      </p:sp>
      <p:sp>
        <p:nvSpPr>
          <p:cNvPr id="3" name="Content Placeholder 2"/>
          <p:cNvSpPr>
            <a:spLocks noGrp="1"/>
          </p:cNvSpPr>
          <p:nvPr>
            <p:ph idx="1"/>
          </p:nvPr>
        </p:nvSpPr>
        <p:spPr>
          <a:xfrm>
            <a:off x="838200" y="739588"/>
            <a:ext cx="10515600" cy="5876365"/>
          </a:xfrm>
        </p:spPr>
        <p:txBody>
          <a:bodyPr>
            <a:normAutofit fontScale="92500" lnSpcReduction="10000"/>
          </a:bodyPr>
          <a:lstStyle/>
          <a:p>
            <a:r>
              <a:rPr lang="en-US" b="1" dirty="0" smtClean="0"/>
              <a:t>N-gram</a:t>
            </a:r>
            <a:r>
              <a:rPr lang="en-US" dirty="0" smtClean="0"/>
              <a:t> - is </a:t>
            </a:r>
            <a:r>
              <a:rPr lang="en-US" dirty="0"/>
              <a:t>a sequence </a:t>
            </a:r>
            <a:r>
              <a:rPr lang="en-US" dirty="0" smtClean="0"/>
              <a:t>of N words</a:t>
            </a:r>
            <a:r>
              <a:rPr lang="en-US" dirty="0"/>
              <a:t>: a 2-gram (</a:t>
            </a:r>
            <a:r>
              <a:rPr lang="en-US" dirty="0" smtClean="0"/>
              <a:t>or bigram) </a:t>
            </a:r>
            <a:r>
              <a:rPr lang="en-US" dirty="0"/>
              <a:t>is a two-word sequence of words like “please turn</a:t>
            </a:r>
            <a:r>
              <a:rPr lang="en-US" dirty="0" smtClean="0"/>
              <a:t>”, “</a:t>
            </a:r>
            <a:r>
              <a:rPr lang="en-US" dirty="0"/>
              <a:t>turn your”, or ”your homework”, and a 3-gram (</a:t>
            </a:r>
            <a:r>
              <a:rPr lang="en-US" dirty="0" smtClean="0"/>
              <a:t>or trigram) </a:t>
            </a:r>
            <a:r>
              <a:rPr lang="en-US" dirty="0"/>
              <a:t>is a three-word </a:t>
            </a:r>
            <a:r>
              <a:rPr lang="en-US" dirty="0" smtClean="0"/>
              <a:t>sequence </a:t>
            </a:r>
            <a:r>
              <a:rPr lang="en-US" dirty="0"/>
              <a:t>of words like “please turn your”, or “turn your homework</a:t>
            </a:r>
            <a:r>
              <a:rPr lang="en-US" dirty="0" smtClean="0"/>
              <a:t>”</a:t>
            </a:r>
          </a:p>
          <a:p>
            <a:pPr lvl="1"/>
            <a:r>
              <a:rPr lang="en-US" dirty="0" smtClean="0"/>
              <a:t>When </a:t>
            </a:r>
            <a:r>
              <a:rPr lang="en-US" dirty="0"/>
              <a:t>computing the n-grams you typically move one word forward (although you can move X words forward in more advanced scenarios</a:t>
            </a:r>
            <a:r>
              <a:rPr lang="en-US" dirty="0" smtClean="0"/>
              <a:t>)</a:t>
            </a:r>
          </a:p>
          <a:p>
            <a:r>
              <a:rPr lang="en-US" b="1" dirty="0"/>
              <a:t>Word boundary </a:t>
            </a:r>
            <a:r>
              <a:rPr lang="en-US" dirty="0"/>
              <a:t>- Ending point of a word and beginning of the next word is called word boundaries</a:t>
            </a:r>
            <a:endParaRPr lang="en-US" dirty="0" smtClean="0"/>
          </a:p>
          <a:p>
            <a:r>
              <a:rPr lang="en-US" b="1" dirty="0" smtClean="0"/>
              <a:t>Tokenization</a:t>
            </a:r>
            <a:r>
              <a:rPr lang="en-US" dirty="0" smtClean="0"/>
              <a:t> </a:t>
            </a:r>
            <a:r>
              <a:rPr lang="en-US" dirty="0"/>
              <a:t>-  Given a character </a:t>
            </a:r>
            <a:r>
              <a:rPr lang="en-US" dirty="0" smtClean="0"/>
              <a:t>sequence </a:t>
            </a:r>
            <a:r>
              <a:rPr lang="en-US" dirty="0"/>
              <a:t>tokenization is the task of chopping it up into pieces, called tokens , perhaps at the same time throwing away certain characters, such as punctuation. </a:t>
            </a:r>
            <a:r>
              <a:rPr lang="en-US" dirty="0" smtClean="0"/>
              <a:t> It can be thought of as the </a:t>
            </a:r>
            <a:r>
              <a:rPr lang="en-US" dirty="0"/>
              <a:t>process of segmenting running text into </a:t>
            </a:r>
            <a:r>
              <a:rPr lang="en-US" dirty="0" smtClean="0"/>
              <a:t>words, punctuations, numbers and </a:t>
            </a:r>
            <a:r>
              <a:rPr lang="en-US" dirty="0"/>
              <a:t>sentences</a:t>
            </a:r>
            <a:r>
              <a:rPr lang="en-US" dirty="0" smtClean="0"/>
              <a:t>.</a:t>
            </a:r>
          </a:p>
          <a:p>
            <a:r>
              <a:rPr lang="en-US" b="1" dirty="0" smtClean="0"/>
              <a:t>Stop Words </a:t>
            </a:r>
            <a:r>
              <a:rPr lang="en-US" dirty="0" smtClean="0"/>
              <a:t>- They </a:t>
            </a:r>
            <a:r>
              <a:rPr lang="en-US" dirty="0"/>
              <a:t>are common words that do not contribute much to the content or meaning of a </a:t>
            </a:r>
            <a:r>
              <a:rPr lang="en-US" dirty="0" smtClean="0"/>
              <a:t>document. E.g. </a:t>
            </a:r>
            <a:r>
              <a:rPr lang="en-US" spc="-5" dirty="0">
                <a:latin typeface="Georgia"/>
                <a:cs typeface="Georgia"/>
              </a:rPr>
              <a:t>a, </a:t>
            </a:r>
            <a:r>
              <a:rPr lang="en-US" spc="-30" dirty="0">
                <a:latin typeface="Georgia"/>
                <a:cs typeface="Georgia"/>
              </a:rPr>
              <a:t>an, </a:t>
            </a:r>
            <a:r>
              <a:rPr lang="en-US" spc="-40" dirty="0">
                <a:latin typeface="Georgia"/>
                <a:cs typeface="Georgia"/>
              </a:rPr>
              <a:t>and, </a:t>
            </a:r>
            <a:r>
              <a:rPr lang="en-US" spc="-70" dirty="0">
                <a:latin typeface="Georgia"/>
                <a:cs typeface="Georgia"/>
              </a:rPr>
              <a:t>are, </a:t>
            </a:r>
            <a:r>
              <a:rPr lang="en-US" spc="-60" dirty="0">
                <a:latin typeface="Georgia"/>
                <a:cs typeface="Georgia"/>
              </a:rPr>
              <a:t>as, </a:t>
            </a:r>
            <a:r>
              <a:rPr lang="en-US" spc="-35" dirty="0">
                <a:latin typeface="Georgia"/>
                <a:cs typeface="Georgia"/>
              </a:rPr>
              <a:t>at, </a:t>
            </a:r>
            <a:r>
              <a:rPr lang="en-US" spc="-80" dirty="0">
                <a:latin typeface="Georgia"/>
                <a:cs typeface="Georgia"/>
              </a:rPr>
              <a:t>be, </a:t>
            </a:r>
            <a:r>
              <a:rPr lang="en-US" spc="-55" dirty="0">
                <a:latin typeface="Georgia"/>
                <a:cs typeface="Georgia"/>
              </a:rPr>
              <a:t>but, </a:t>
            </a:r>
            <a:r>
              <a:rPr lang="en-US" spc="-85" dirty="0">
                <a:latin typeface="Georgia"/>
                <a:cs typeface="Georgia"/>
              </a:rPr>
              <a:t>by, </a:t>
            </a:r>
            <a:r>
              <a:rPr lang="en-US" spc="-65" dirty="0">
                <a:latin typeface="Georgia"/>
                <a:cs typeface="Georgia"/>
              </a:rPr>
              <a:t>for</a:t>
            </a:r>
            <a:endParaRPr lang="en-US" dirty="0" smtClean="0"/>
          </a:p>
          <a:p>
            <a:endParaRPr lang="en-US" dirty="0"/>
          </a:p>
          <a:p>
            <a:endParaRPr lang="en-US" dirty="0"/>
          </a:p>
        </p:txBody>
      </p:sp>
    </p:spTree>
    <p:extLst>
      <p:ext uri="{BB962C8B-B14F-4D97-AF65-F5344CB8AC3E}">
        <p14:creationId xmlns:p14="http://schemas.microsoft.com/office/powerpoint/2010/main" val="339804259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7962</TotalTime>
  <Words>6387</Words>
  <Application>Microsoft Office PowerPoint</Application>
  <PresentationFormat>Widescreen</PresentationFormat>
  <Paragraphs>690</Paragraphs>
  <Slides>77</Slides>
  <Notes>6</Notes>
  <HiddenSlides>0</HiddenSlides>
  <MMClips>0</MMClips>
  <ScaleCrop>false</ScaleCrop>
  <HeadingPairs>
    <vt:vector size="8" baseType="variant">
      <vt:variant>
        <vt:lpstr>Fonts Used</vt:lpstr>
      </vt:variant>
      <vt:variant>
        <vt:i4>19</vt:i4>
      </vt:variant>
      <vt:variant>
        <vt:lpstr>Theme</vt:lpstr>
      </vt:variant>
      <vt:variant>
        <vt:i4>1</vt:i4>
      </vt:variant>
      <vt:variant>
        <vt:lpstr>Embedded OLE Servers</vt:lpstr>
      </vt:variant>
      <vt:variant>
        <vt:i4>2</vt:i4>
      </vt:variant>
      <vt:variant>
        <vt:lpstr>Slide Titles</vt:lpstr>
      </vt:variant>
      <vt:variant>
        <vt:i4>77</vt:i4>
      </vt:variant>
    </vt:vector>
  </HeadingPairs>
  <TitlesOfParts>
    <vt:vector size="99" baseType="lpstr">
      <vt:lpstr>ＭＳ Ｐゴシック</vt:lpstr>
      <vt:lpstr>Arial</vt:lpstr>
      <vt:lpstr>Arial Black</vt:lpstr>
      <vt:lpstr>Calibri</vt:lpstr>
      <vt:lpstr>Calibri (Body)</vt:lpstr>
      <vt:lpstr>Calibri Light</vt:lpstr>
      <vt:lpstr>CMSY10</vt:lpstr>
      <vt:lpstr>Courier</vt:lpstr>
      <vt:lpstr>DejaVu Sans</vt:lpstr>
      <vt:lpstr>Georgia</vt:lpstr>
      <vt:lpstr>Lucida Sans</vt:lpstr>
      <vt:lpstr>Mangal</vt:lpstr>
      <vt:lpstr>NimbusRomNo9L-Regu</vt:lpstr>
      <vt:lpstr>NimbusRomNo9L-ReguItal</vt:lpstr>
      <vt:lpstr>Palatino-Roman</vt:lpstr>
      <vt:lpstr>Tahoma</vt:lpstr>
      <vt:lpstr>Times New Roman</vt:lpstr>
      <vt:lpstr>Trebuchet MS</vt:lpstr>
      <vt:lpstr>Wingdings</vt:lpstr>
      <vt:lpstr>Office Theme</vt:lpstr>
      <vt:lpstr>Worksheet</vt:lpstr>
      <vt:lpstr>Equation</vt:lpstr>
      <vt:lpstr>Text Mining and Natural Language Processing</vt:lpstr>
      <vt:lpstr>Motivation for Text Mining</vt:lpstr>
      <vt:lpstr>How Unstructured is  “Unstructured”?</vt:lpstr>
      <vt:lpstr>Challenges of Text Mining</vt:lpstr>
      <vt:lpstr>Four Text Mining Ambiguities</vt:lpstr>
      <vt:lpstr>“Search” versus “Discover”</vt:lpstr>
      <vt:lpstr>Seven types of text mining</vt:lpstr>
      <vt:lpstr>Terminology</vt:lpstr>
      <vt:lpstr>Terminology</vt:lpstr>
      <vt:lpstr>Terminology</vt:lpstr>
      <vt:lpstr>Terminology</vt:lpstr>
      <vt:lpstr>Steps in Text Mining</vt:lpstr>
      <vt:lpstr>Steps in Text Mining</vt:lpstr>
      <vt:lpstr>PowerPoint Presentation</vt:lpstr>
      <vt:lpstr>Data Collection</vt:lpstr>
      <vt:lpstr>Bag of words</vt:lpstr>
      <vt:lpstr>Term occurrences</vt:lpstr>
      <vt:lpstr>Distribution of term frequencies</vt:lpstr>
      <vt:lpstr>Distribution of term frequencies</vt:lpstr>
      <vt:lpstr>Collection representation</vt:lpstr>
      <vt:lpstr>Vector Semantics</vt:lpstr>
      <vt:lpstr>Words, Lemmas, Senses, Definitions</vt:lpstr>
      <vt:lpstr>Senses and relationships between senses</vt:lpstr>
      <vt:lpstr>Semantic field</vt:lpstr>
      <vt:lpstr>Relation: Superordinate/ subordinate</vt:lpstr>
      <vt:lpstr>Connotation</vt:lpstr>
      <vt:lpstr>To summarize</vt:lpstr>
      <vt:lpstr>Let's define words by their usages</vt:lpstr>
      <vt:lpstr>What does ongchoi mean?</vt:lpstr>
      <vt:lpstr>We'll build a new model of meaning focusing on similarity</vt:lpstr>
      <vt:lpstr>We define a word as a vector</vt:lpstr>
      <vt:lpstr>We'll introduce 2 kinds of embeddings</vt:lpstr>
      <vt:lpstr>Term-document matrix</vt:lpstr>
      <vt:lpstr>Vectors are the basis of information retrieval</vt:lpstr>
      <vt:lpstr>Words can be vectors too</vt:lpstr>
      <vt:lpstr>More common: word-word matrix (or "term-context matrix")</vt:lpstr>
      <vt:lpstr>Visualization of word vectors</vt:lpstr>
      <vt:lpstr>Word/Document similarity</vt:lpstr>
      <vt:lpstr>Cosine Similarity</vt:lpstr>
      <vt:lpstr>Cosine Similarity</vt:lpstr>
      <vt:lpstr>Cosine for computing similarity</vt:lpstr>
      <vt:lpstr>Example</vt:lpstr>
      <vt:lpstr>Visualizing cosines (angles)</vt:lpstr>
      <vt:lpstr>Speeding up cosine computation</vt:lpstr>
      <vt:lpstr> But raw frequency is a bad representation</vt:lpstr>
      <vt:lpstr>PowerPoint Presentation</vt:lpstr>
      <vt:lpstr>Inverse document frequency</vt:lpstr>
      <vt:lpstr>Inverse document frequency</vt:lpstr>
      <vt:lpstr>Sub-linear TF weighting</vt:lpstr>
      <vt:lpstr>tf-idf: combine two factors</vt:lpstr>
      <vt:lpstr>Summary: tf-idf</vt:lpstr>
      <vt:lpstr>Memory space requirements / Sparseness of matrix</vt:lpstr>
      <vt:lpstr>Alternative: dense vectors</vt:lpstr>
      <vt:lpstr>Word2vec</vt:lpstr>
      <vt:lpstr>Word2vec</vt:lpstr>
      <vt:lpstr>Brilliant insight: Use running text as implicitly supervised training data!</vt:lpstr>
      <vt:lpstr>Word2Vec: Skip-Gram Task</vt:lpstr>
      <vt:lpstr>Skip-Gram Training Data</vt:lpstr>
      <vt:lpstr>How to compute p(+|t,c)?</vt:lpstr>
      <vt:lpstr>Turning dot product into a probability</vt:lpstr>
      <vt:lpstr>For all the context words:</vt:lpstr>
      <vt:lpstr>Summary so far</vt:lpstr>
      <vt:lpstr>Skip-Gram Training Data</vt:lpstr>
      <vt:lpstr>Skip-Gram Training</vt:lpstr>
      <vt:lpstr>Skip-Gram Training</vt:lpstr>
      <vt:lpstr>Choosing noise words</vt:lpstr>
      <vt:lpstr>Setup</vt:lpstr>
      <vt:lpstr>Learning the classifier</vt:lpstr>
      <vt:lpstr>Objective Criteria</vt:lpstr>
      <vt:lpstr>Focusing on one target word t:</vt:lpstr>
      <vt:lpstr>PowerPoint Presentation</vt:lpstr>
      <vt:lpstr>Train using gradient descent</vt:lpstr>
      <vt:lpstr>Summary: How to learn word2vec (skip-gram) embeddings</vt:lpstr>
      <vt:lpstr>Query Processing in the Vector Space Model</vt:lpstr>
      <vt:lpstr>SMART Notation</vt:lpstr>
      <vt:lpstr>Reading</vt:lpstr>
      <vt:lpstr>Practice/HW</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dc:title>
  <dc:creator>Jayadhurganandh Jayaraman</dc:creator>
  <cp:lastModifiedBy>Jayadhurganandh Jayaraman</cp:lastModifiedBy>
  <cp:revision>117</cp:revision>
  <dcterms:created xsi:type="dcterms:W3CDTF">2018-02-13T00:42:57Z</dcterms:created>
  <dcterms:modified xsi:type="dcterms:W3CDTF">2019-03-23T02:28:40Z</dcterms:modified>
</cp:coreProperties>
</file>

<file path=docProps/thumbnail.jpeg>
</file>